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3684" r:id="rId2"/>
    <p:sldMasterId id="2147483686" r:id="rId3"/>
    <p:sldMasterId id="2147483692" r:id="rId4"/>
    <p:sldMasterId id="2147483698" r:id="rId5"/>
  </p:sldMasterIdLst>
  <p:notesMasterIdLst>
    <p:notesMasterId r:id="rId38"/>
  </p:notesMasterIdLst>
  <p:handoutMasterIdLst>
    <p:handoutMasterId r:id="rId39"/>
  </p:handoutMasterIdLst>
  <p:sldIdLst>
    <p:sldId id="1069" r:id="rId6"/>
    <p:sldId id="1161" r:id="rId7"/>
    <p:sldId id="1159" r:id="rId8"/>
    <p:sldId id="1162" r:id="rId9"/>
    <p:sldId id="1121" r:id="rId10"/>
    <p:sldId id="1174" r:id="rId11"/>
    <p:sldId id="1163" r:id="rId12"/>
    <p:sldId id="1170" r:id="rId13"/>
    <p:sldId id="1171" r:id="rId14"/>
    <p:sldId id="1135" r:id="rId15"/>
    <p:sldId id="1144" r:id="rId16"/>
    <p:sldId id="1158" r:id="rId17"/>
    <p:sldId id="1145" r:id="rId18"/>
    <p:sldId id="1146" r:id="rId19"/>
    <p:sldId id="1142" r:id="rId20"/>
    <p:sldId id="1153" r:id="rId21"/>
    <p:sldId id="1154" r:id="rId22"/>
    <p:sldId id="1155" r:id="rId23"/>
    <p:sldId id="1156" r:id="rId24"/>
    <p:sldId id="1143" r:id="rId25"/>
    <p:sldId id="1175" r:id="rId26"/>
    <p:sldId id="1164" r:id="rId27"/>
    <p:sldId id="1165" r:id="rId28"/>
    <p:sldId id="1166" r:id="rId29"/>
    <p:sldId id="1167" r:id="rId30"/>
    <p:sldId id="1168" r:id="rId31"/>
    <p:sldId id="1169" r:id="rId32"/>
    <p:sldId id="1073" r:id="rId33"/>
    <p:sldId id="1173" r:id="rId34"/>
    <p:sldId id="1102" r:id="rId35"/>
    <p:sldId id="1152" r:id="rId36"/>
    <p:sldId id="1074" r:id="rId37"/>
  </p:sldIdLst>
  <p:sldSz cx="9144000" cy="5715000" type="screen16x10"/>
  <p:notesSz cx="7023100" cy="93091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ede, Tom" initials="TB"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BC1F"/>
    <a:srgbClr val="006AA6"/>
    <a:srgbClr val="60D0E4"/>
    <a:srgbClr val="748693"/>
    <a:srgbClr val="005896"/>
    <a:srgbClr val="BAE6FF"/>
    <a:srgbClr val="FC6719"/>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1975" autoAdjust="0"/>
  </p:normalViewPr>
  <p:slideViewPr>
    <p:cSldViewPr snapToGrid="0" snapToObjects="1">
      <p:cViewPr varScale="1">
        <p:scale>
          <a:sx n="80" d="100"/>
          <a:sy n="80" d="100"/>
        </p:scale>
        <p:origin x="1080" y="84"/>
      </p:cViewPr>
      <p:guideLst>
        <p:guide orient="horz" pos="180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85A6F797-9322-4B97-9798-714E397B6E77}" type="datetimeFigureOut">
              <a:rPr lang="en-US" smtClean="0"/>
              <a:t>3/13/2019</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0EADFF5F-0C14-47B0-8DA4-DF8FDF5DAFA8}" type="slidenum">
              <a:rPr lang="en-US" smtClean="0"/>
              <a:t>‹#›</a:t>
            </a:fld>
            <a:endParaRPr lang="en-US"/>
          </a:p>
        </p:txBody>
      </p:sp>
    </p:spTree>
    <p:extLst>
      <p:ext uri="{BB962C8B-B14F-4D97-AF65-F5344CB8AC3E}">
        <p14:creationId xmlns:p14="http://schemas.microsoft.com/office/powerpoint/2010/main" val="3690934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4" cy="465455"/>
          </a:xfrm>
          <a:prstGeom prst="rect">
            <a:avLst/>
          </a:prstGeom>
        </p:spPr>
        <p:txBody>
          <a:bodyPr vert="horz" lIns="93315" tIns="46658" rIns="93315" bIns="46658" rtlCol="0"/>
          <a:lstStyle>
            <a:lvl1pPr algn="l">
              <a:defRPr sz="1200"/>
            </a:lvl1pPr>
          </a:lstStyle>
          <a:p>
            <a:endParaRPr lang="en-US" dirty="0"/>
          </a:p>
        </p:txBody>
      </p:sp>
      <p:sp>
        <p:nvSpPr>
          <p:cNvPr id="3" name="Date Placeholder 2"/>
          <p:cNvSpPr>
            <a:spLocks noGrp="1"/>
          </p:cNvSpPr>
          <p:nvPr>
            <p:ph type="dt" idx="1"/>
          </p:nvPr>
        </p:nvSpPr>
        <p:spPr>
          <a:xfrm>
            <a:off x="3978132" y="1"/>
            <a:ext cx="3043344" cy="465455"/>
          </a:xfrm>
          <a:prstGeom prst="rect">
            <a:avLst/>
          </a:prstGeom>
        </p:spPr>
        <p:txBody>
          <a:bodyPr vert="horz" lIns="93315" tIns="46658" rIns="93315" bIns="46658" rtlCol="0"/>
          <a:lstStyle>
            <a:lvl1pPr algn="r">
              <a:defRPr sz="1200"/>
            </a:lvl1pPr>
          </a:lstStyle>
          <a:p>
            <a:fld id="{8B1CCB46-E348-4C4B-8522-81D0C16DFF61}" type="datetimeFigureOut">
              <a:rPr lang="en-US" smtClean="0"/>
              <a:t>3/13/2019</a:t>
            </a:fld>
            <a:endParaRPr lang="en-US" dirty="0"/>
          </a:p>
        </p:txBody>
      </p:sp>
      <p:sp>
        <p:nvSpPr>
          <p:cNvPr id="4" name="Slide Image Placeholder 3"/>
          <p:cNvSpPr>
            <a:spLocks noGrp="1" noRot="1" noChangeAspect="1"/>
          </p:cNvSpPr>
          <p:nvPr>
            <p:ph type="sldImg" idx="2"/>
          </p:nvPr>
        </p:nvSpPr>
        <p:spPr>
          <a:xfrm>
            <a:off x="720725" y="698500"/>
            <a:ext cx="5581650" cy="3489325"/>
          </a:xfrm>
          <a:prstGeom prst="rect">
            <a:avLst/>
          </a:prstGeom>
          <a:noFill/>
          <a:ln w="12700">
            <a:solidFill>
              <a:prstClr val="black"/>
            </a:solidFill>
          </a:ln>
        </p:spPr>
        <p:txBody>
          <a:bodyPr vert="horz" lIns="93315" tIns="46658" rIns="93315" bIns="46658" rtlCol="0" anchor="ctr"/>
          <a:lstStyle/>
          <a:p>
            <a:endParaRPr lang="en-US" dirty="0"/>
          </a:p>
        </p:txBody>
      </p:sp>
      <p:sp>
        <p:nvSpPr>
          <p:cNvPr id="5" name="Notes Placeholder 4"/>
          <p:cNvSpPr>
            <a:spLocks noGrp="1"/>
          </p:cNvSpPr>
          <p:nvPr>
            <p:ph type="body" sz="quarter" idx="3"/>
          </p:nvPr>
        </p:nvSpPr>
        <p:spPr>
          <a:xfrm>
            <a:off x="702311" y="4421823"/>
            <a:ext cx="5618480" cy="4189095"/>
          </a:xfrm>
          <a:prstGeom prst="rect">
            <a:avLst/>
          </a:prstGeom>
        </p:spPr>
        <p:txBody>
          <a:bodyPr vert="horz" lIns="93315" tIns="46658" rIns="93315" bIns="466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4" cy="465455"/>
          </a:xfrm>
          <a:prstGeom prst="rect">
            <a:avLst/>
          </a:prstGeom>
        </p:spPr>
        <p:txBody>
          <a:bodyPr vert="horz" lIns="93315" tIns="46658" rIns="93315" bIns="4665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1"/>
            <a:ext cx="3043344" cy="465455"/>
          </a:xfrm>
          <a:prstGeom prst="rect">
            <a:avLst/>
          </a:prstGeom>
        </p:spPr>
        <p:txBody>
          <a:bodyPr vert="horz" lIns="93315" tIns="46658" rIns="93315" bIns="46658" rtlCol="0" anchor="b"/>
          <a:lstStyle>
            <a:lvl1pPr algn="r">
              <a:defRPr sz="1200"/>
            </a:lvl1pPr>
          </a:lstStyle>
          <a:p>
            <a:fld id="{84535BB9-8FC7-4EEF-9C33-385E33ACC3A7}" type="slidenum">
              <a:rPr lang="en-US" smtClean="0"/>
              <a:t>‹#›</a:t>
            </a:fld>
            <a:endParaRPr lang="en-US" dirty="0"/>
          </a:p>
        </p:txBody>
      </p:sp>
    </p:spTree>
    <p:extLst>
      <p:ext uri="{BB962C8B-B14F-4D97-AF65-F5344CB8AC3E}">
        <p14:creationId xmlns:p14="http://schemas.microsoft.com/office/powerpoint/2010/main" val="416053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698500"/>
            <a:ext cx="5581650"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5BB9-8FC7-4EEF-9C33-385E33ACC3A7}" type="slidenum">
              <a:rPr lang="en-US" smtClean="0"/>
              <a:t>1</a:t>
            </a:fld>
            <a:endParaRPr lang="en-US" dirty="0"/>
          </a:p>
        </p:txBody>
      </p:sp>
    </p:spTree>
    <p:extLst>
      <p:ext uri="{BB962C8B-B14F-4D97-AF65-F5344CB8AC3E}">
        <p14:creationId xmlns:p14="http://schemas.microsoft.com/office/powerpoint/2010/main" val="3584808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important is it that</a:t>
            </a:r>
            <a:r>
              <a:rPr lang="en-US" baseline="0" dirty="0" smtClean="0"/>
              <a:t> we include this as part of the final recommendation?</a:t>
            </a:r>
          </a:p>
          <a:p>
            <a:r>
              <a:rPr lang="en-US" baseline="0" dirty="0" smtClean="0"/>
              <a:t>It is an option we are considering?</a:t>
            </a:r>
            <a:endParaRPr lang="en-US" dirty="0"/>
          </a:p>
        </p:txBody>
      </p:sp>
      <p:sp>
        <p:nvSpPr>
          <p:cNvPr id="4" name="Slide Number Placeholder 3"/>
          <p:cNvSpPr>
            <a:spLocks noGrp="1"/>
          </p:cNvSpPr>
          <p:nvPr>
            <p:ph type="sldNum" sz="quarter" idx="10"/>
          </p:nvPr>
        </p:nvSpPr>
        <p:spPr/>
        <p:txBody>
          <a:bodyPr/>
          <a:lstStyle/>
          <a:p>
            <a:fld id="{84535BB9-8FC7-4EEF-9C33-385E33ACC3A7}" type="slidenum">
              <a:rPr lang="en-US" smtClean="0"/>
              <a:t>10</a:t>
            </a:fld>
            <a:endParaRPr lang="en-US" dirty="0"/>
          </a:p>
        </p:txBody>
      </p:sp>
    </p:spTree>
    <p:extLst>
      <p:ext uri="{BB962C8B-B14F-4D97-AF65-F5344CB8AC3E}">
        <p14:creationId xmlns:p14="http://schemas.microsoft.com/office/powerpoint/2010/main" val="1488647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5BB9-8FC7-4EEF-9C33-385E33ACC3A7}" type="slidenum">
              <a:rPr lang="en-US" smtClean="0"/>
              <a:t>15</a:t>
            </a:fld>
            <a:endParaRPr lang="en-US" dirty="0"/>
          </a:p>
        </p:txBody>
      </p:sp>
    </p:spTree>
    <p:extLst>
      <p:ext uri="{BB962C8B-B14F-4D97-AF65-F5344CB8AC3E}">
        <p14:creationId xmlns:p14="http://schemas.microsoft.com/office/powerpoint/2010/main" val="292255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5BB9-8FC7-4EEF-9C33-385E33ACC3A7}" type="slidenum">
              <a:rPr lang="en-US" smtClean="0"/>
              <a:t>24</a:t>
            </a:fld>
            <a:endParaRPr lang="en-US" dirty="0"/>
          </a:p>
        </p:txBody>
      </p:sp>
    </p:spTree>
    <p:extLst>
      <p:ext uri="{BB962C8B-B14F-4D97-AF65-F5344CB8AC3E}">
        <p14:creationId xmlns:p14="http://schemas.microsoft.com/office/powerpoint/2010/main" val="26632579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7175" y="4063505"/>
            <a:ext cx="7584948" cy="685800"/>
          </a:xfrm>
        </p:spPr>
        <p:txBody>
          <a:bodyPr lIns="91440" tIns="0" rIns="91440" bIns="0" anchor="b">
            <a:noAutofit/>
          </a:bodyPr>
          <a:lstStyle>
            <a:lvl1pPr>
              <a:defRPr sz="243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257175" y="4749603"/>
            <a:ext cx="7584948" cy="495300"/>
          </a:xfrm>
        </p:spPr>
        <p:txBody>
          <a:bodyPr lIns="91440" tIns="0" rIns="91440" bIns="0">
            <a:normAutofit/>
          </a:bodyPr>
          <a:lstStyle>
            <a:lvl1pPr marL="0" indent="0">
              <a:spcBef>
                <a:spcPts val="0"/>
              </a:spcBef>
              <a:spcAft>
                <a:spcPts val="405"/>
              </a:spcAft>
              <a:buNone/>
              <a:defRPr sz="1688">
                <a:solidFill>
                  <a:srgbClr val="FFFFFF"/>
                </a:solidFill>
              </a:defRPr>
            </a:lvl1pPr>
            <a:lvl2pPr marL="308610" indent="0">
              <a:buNone/>
              <a:defRPr sz="810"/>
            </a:lvl2pPr>
            <a:lvl3pPr marL="617220" indent="0">
              <a:buNone/>
              <a:defRPr sz="675"/>
            </a:lvl3pPr>
            <a:lvl4pPr marL="925830" indent="0">
              <a:buNone/>
              <a:defRPr sz="608"/>
            </a:lvl4pPr>
            <a:lvl5pPr marL="1234440" indent="0">
              <a:buNone/>
              <a:defRPr sz="608"/>
            </a:lvl5pPr>
            <a:lvl6pPr marL="1543050" indent="0">
              <a:buNone/>
              <a:defRPr sz="608"/>
            </a:lvl6pPr>
            <a:lvl7pPr marL="1851660" indent="0">
              <a:buNone/>
              <a:defRPr sz="608"/>
            </a:lvl7pPr>
            <a:lvl8pPr marL="2160270" indent="0">
              <a:buNone/>
              <a:defRPr sz="608"/>
            </a:lvl8pPr>
            <a:lvl9pPr marL="2468880" indent="0">
              <a:buNone/>
              <a:defRPr sz="608"/>
            </a:lvl9pPr>
          </a:lstStyle>
          <a:p>
            <a:pPr lvl="0"/>
            <a:r>
              <a:rPr lang="en-US"/>
              <a:t>Edit Master text styles</a:t>
            </a:r>
          </a:p>
        </p:txBody>
      </p:sp>
      <p:sp>
        <p:nvSpPr>
          <p:cNvPr id="5" name="Date Placeholder 4"/>
          <p:cNvSpPr>
            <a:spLocks noGrp="1"/>
          </p:cNvSpPr>
          <p:nvPr>
            <p:ph type="dt" sz="half" idx="10"/>
          </p:nvPr>
        </p:nvSpPr>
        <p:spPr>
          <a:xfrm>
            <a:off x="822963" y="5383158"/>
            <a:ext cx="1854203" cy="304271"/>
          </a:xfrm>
          <a:prstGeom prst="rect">
            <a:avLst/>
          </a:prstGeom>
        </p:spPr>
        <p:txBody>
          <a:bodyPr/>
          <a:lstStyle/>
          <a:p>
            <a:fld id="{C661CD29-CD39-4D70-8821-C8F6115FF8C9}" type="datetime1">
              <a:rPr lang="en-US" smtClean="0"/>
              <a:t>3/13/2019</a:t>
            </a:fld>
            <a:endParaRPr lang="en-US" dirty="0"/>
          </a:p>
        </p:txBody>
      </p:sp>
      <p:sp>
        <p:nvSpPr>
          <p:cNvPr id="6" name="Footer Placeholder 5"/>
          <p:cNvSpPr>
            <a:spLocks noGrp="1"/>
          </p:cNvSpPr>
          <p:nvPr>
            <p:ph type="ftr" sz="quarter" idx="11"/>
          </p:nvPr>
        </p:nvSpPr>
        <p:spPr>
          <a:xfrm>
            <a:off x="2764641" y="5383158"/>
            <a:ext cx="3617103" cy="304271"/>
          </a:xfrm>
          <a:prstGeom prst="rect">
            <a:avLst/>
          </a:prstGeom>
        </p:spPr>
        <p:txBody>
          <a:bodyPr/>
          <a:lstStyle/>
          <a:p>
            <a:endParaRPr lang="en-US" dirty="0"/>
          </a:p>
        </p:txBody>
      </p:sp>
      <p:sp>
        <p:nvSpPr>
          <p:cNvPr id="7" name="Slide Number Placeholder 6"/>
          <p:cNvSpPr>
            <a:spLocks noGrp="1"/>
          </p:cNvSpPr>
          <p:nvPr>
            <p:ph type="sldNum" sz="quarter" idx="12"/>
          </p:nvPr>
        </p:nvSpPr>
        <p:spPr>
          <a:xfrm>
            <a:off x="7939695" y="5370458"/>
            <a:ext cx="984019" cy="304271"/>
          </a:xfrm>
          <a:prstGeom prst="rect">
            <a:avLst/>
          </a:prstGeom>
        </p:spPr>
        <p:txBody>
          <a:bodyPr/>
          <a:lstStyle/>
          <a:p>
            <a:fld id="{4FAB73BC-B049-4115-A692-8D63A059BFB8}" type="slidenum">
              <a:rPr lang="en-US" smtClean="0"/>
              <a:t>‹#›</a:t>
            </a:fld>
            <a:endParaRPr lang="en-US" dirty="0"/>
          </a:p>
        </p:txBody>
      </p:sp>
      <p:sp>
        <p:nvSpPr>
          <p:cNvPr id="12" name="Picture Placeholder 11"/>
          <p:cNvSpPr>
            <a:spLocks noGrp="1"/>
          </p:cNvSpPr>
          <p:nvPr>
            <p:ph type="pic" sz="quarter" idx="13"/>
          </p:nvPr>
        </p:nvSpPr>
        <p:spPr>
          <a:xfrm>
            <a:off x="3093171" y="1668901"/>
            <a:ext cx="2969419" cy="2356114"/>
          </a:xfrm>
        </p:spPr>
        <p:txBody>
          <a:bodyPr/>
          <a:lstStyle/>
          <a:p>
            <a:r>
              <a:rPr lang="en-US"/>
              <a:t>Click icon to add picture</a:t>
            </a:r>
          </a:p>
        </p:txBody>
      </p:sp>
      <p:sp>
        <p:nvSpPr>
          <p:cNvPr id="13" name="Picture Placeholder 11"/>
          <p:cNvSpPr>
            <a:spLocks noGrp="1"/>
          </p:cNvSpPr>
          <p:nvPr>
            <p:ph type="pic" sz="quarter" idx="14"/>
          </p:nvPr>
        </p:nvSpPr>
        <p:spPr>
          <a:xfrm>
            <a:off x="3" y="1668901"/>
            <a:ext cx="3029513" cy="2356114"/>
          </a:xfrm>
        </p:spPr>
        <p:txBody>
          <a:bodyPr/>
          <a:lstStyle/>
          <a:p>
            <a:r>
              <a:rPr lang="en-US"/>
              <a:t>Click icon to add picture</a:t>
            </a:r>
          </a:p>
        </p:txBody>
      </p:sp>
      <p:sp>
        <p:nvSpPr>
          <p:cNvPr id="14" name="Picture Placeholder 11"/>
          <p:cNvSpPr>
            <a:spLocks noGrp="1"/>
          </p:cNvSpPr>
          <p:nvPr>
            <p:ph type="pic" sz="quarter" idx="15"/>
          </p:nvPr>
        </p:nvSpPr>
        <p:spPr>
          <a:xfrm>
            <a:off x="6112095" y="1668901"/>
            <a:ext cx="3029513" cy="2356114"/>
          </a:xfrm>
        </p:spPr>
        <p:txBody>
          <a:bodyPr/>
          <a:lstStyle/>
          <a:p>
            <a:r>
              <a:rPr lang="en-US"/>
              <a:t>Click icon to add picture</a:t>
            </a:r>
          </a:p>
        </p:txBody>
      </p:sp>
      <p:sp>
        <p:nvSpPr>
          <p:cNvPr id="15" name="Rectangle 14"/>
          <p:cNvSpPr/>
          <p:nvPr/>
        </p:nvSpPr>
        <p:spPr>
          <a:xfrm>
            <a:off x="6610546" y="4149240"/>
            <a:ext cx="2531060" cy="1565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19" name="Picture 18">
            <a:extLst>
              <a:ext uri="{FF2B5EF4-FFF2-40B4-BE49-F238E27FC236}">
                <a16:creationId xmlns:a16="http://schemas.microsoft.com/office/drawing/2014/main" id="{C4DAE4F7-DB84-4F15-BE2B-41F58FCC2648}"/>
              </a:ext>
            </a:extLst>
          </p:cNvPr>
          <p:cNvPicPr>
            <a:picLocks noChangeAspect="1"/>
          </p:cNvPicPr>
          <p:nvPr/>
        </p:nvPicPr>
        <p:blipFill>
          <a:blip r:embed="rId2"/>
          <a:stretch>
            <a:fillRect/>
          </a:stretch>
        </p:blipFill>
        <p:spPr>
          <a:xfrm>
            <a:off x="-459295" y="-19562"/>
            <a:ext cx="9614727" cy="5754123"/>
          </a:xfrm>
          <a:prstGeom prst="rect">
            <a:avLst/>
          </a:prstGeom>
        </p:spPr>
      </p:pic>
      <p:sp>
        <p:nvSpPr>
          <p:cNvPr id="3" name="Rectangle 2">
            <a:extLst>
              <a:ext uri="{FF2B5EF4-FFF2-40B4-BE49-F238E27FC236}">
                <a16:creationId xmlns:a16="http://schemas.microsoft.com/office/drawing/2014/main" id="{426B0F24-6F9B-4555-888F-13B749A61B13}"/>
              </a:ext>
            </a:extLst>
          </p:cNvPr>
          <p:cNvSpPr/>
          <p:nvPr/>
        </p:nvSpPr>
        <p:spPr>
          <a:xfrm>
            <a:off x="4403636" y="968666"/>
            <a:ext cx="27432"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16" name="Rectangle 15"/>
          <p:cNvSpPr/>
          <p:nvPr/>
        </p:nvSpPr>
        <p:spPr>
          <a:xfrm>
            <a:off x="6610546" y="4149240"/>
            <a:ext cx="2531060" cy="1565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17" name="Picture 16">
            <a:extLst>
              <a:ext uri="{FF2B5EF4-FFF2-40B4-BE49-F238E27FC236}">
                <a16:creationId xmlns:a16="http://schemas.microsoft.com/office/drawing/2014/main" id="{C4DAE4F7-DB84-4F15-BE2B-41F58FCC2648}"/>
              </a:ext>
            </a:extLst>
          </p:cNvPr>
          <p:cNvPicPr>
            <a:picLocks noChangeAspect="1"/>
          </p:cNvPicPr>
          <p:nvPr/>
        </p:nvPicPr>
        <p:blipFill>
          <a:blip r:embed="rId2"/>
          <a:stretch>
            <a:fillRect/>
          </a:stretch>
        </p:blipFill>
        <p:spPr>
          <a:xfrm>
            <a:off x="-459295" y="-19562"/>
            <a:ext cx="9614727" cy="5754123"/>
          </a:xfrm>
          <a:prstGeom prst="rect">
            <a:avLst/>
          </a:prstGeom>
        </p:spPr>
      </p:pic>
      <p:sp>
        <p:nvSpPr>
          <p:cNvPr id="18" name="Rectangle 17">
            <a:extLst>
              <a:ext uri="{FF2B5EF4-FFF2-40B4-BE49-F238E27FC236}">
                <a16:creationId xmlns:a16="http://schemas.microsoft.com/office/drawing/2014/main" id="{426B0F24-6F9B-4555-888F-13B749A61B13}"/>
              </a:ext>
            </a:extLst>
          </p:cNvPr>
          <p:cNvSpPr/>
          <p:nvPr/>
        </p:nvSpPr>
        <p:spPr>
          <a:xfrm>
            <a:off x="4403636" y="968666"/>
            <a:ext cx="27432"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20" name="Rectangle 19"/>
          <p:cNvSpPr/>
          <p:nvPr userDrawn="1"/>
        </p:nvSpPr>
        <p:spPr>
          <a:xfrm>
            <a:off x="6610546" y="4149240"/>
            <a:ext cx="2531060" cy="1565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21" name="Picture 20">
            <a:extLst>
              <a:ext uri="{FF2B5EF4-FFF2-40B4-BE49-F238E27FC236}">
                <a16:creationId xmlns:a16="http://schemas.microsoft.com/office/drawing/2014/main" id="{C4DAE4F7-DB84-4F15-BE2B-41F58FCC2648}"/>
              </a:ext>
            </a:extLst>
          </p:cNvPr>
          <p:cNvPicPr>
            <a:picLocks noChangeAspect="1"/>
          </p:cNvPicPr>
          <p:nvPr userDrawn="1"/>
        </p:nvPicPr>
        <p:blipFill>
          <a:blip r:embed="rId2"/>
          <a:stretch>
            <a:fillRect/>
          </a:stretch>
        </p:blipFill>
        <p:spPr>
          <a:xfrm>
            <a:off x="-459295" y="-19562"/>
            <a:ext cx="9614727" cy="5754123"/>
          </a:xfrm>
          <a:prstGeom prst="rect">
            <a:avLst/>
          </a:prstGeom>
        </p:spPr>
      </p:pic>
      <p:sp>
        <p:nvSpPr>
          <p:cNvPr id="22" name="Rectangle 21">
            <a:extLst>
              <a:ext uri="{FF2B5EF4-FFF2-40B4-BE49-F238E27FC236}">
                <a16:creationId xmlns:a16="http://schemas.microsoft.com/office/drawing/2014/main" id="{426B0F24-6F9B-4555-888F-13B749A61B13}"/>
              </a:ext>
            </a:extLst>
          </p:cNvPr>
          <p:cNvSpPr/>
          <p:nvPr userDrawn="1"/>
        </p:nvSpPr>
        <p:spPr>
          <a:xfrm>
            <a:off x="4403636" y="968666"/>
            <a:ext cx="27432"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58595" y="5032636"/>
            <a:ext cx="443049" cy="443049"/>
          </a:xfrm>
          <a:prstGeom prst="rect">
            <a:avLst/>
          </a:prstGeom>
        </p:spPr>
      </p:pic>
    </p:spTree>
    <p:extLst>
      <p:ext uri="{BB962C8B-B14F-4D97-AF65-F5344CB8AC3E}">
        <p14:creationId xmlns:p14="http://schemas.microsoft.com/office/powerpoint/2010/main" val="373523866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1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894" y="-365645"/>
            <a:ext cx="7543800" cy="1208964"/>
          </a:xfrm>
        </p:spPr>
        <p:txBody>
          <a:bodyPr>
            <a:normAutofit/>
          </a:bodyPr>
          <a:lstStyle>
            <a:lvl1pPr marL="0">
              <a:defRPr sz="270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227172" indent="-227172">
              <a:defRPr sz="1890">
                <a:latin typeface="Arial" panose="020B0604020202020204" pitchFamily="34" charset="0"/>
                <a:cs typeface="Arial" panose="020B0604020202020204" pitchFamily="34" charset="0"/>
              </a:defRPr>
            </a:lvl1pPr>
            <a:lvl2pPr marL="503635" indent="-195025">
              <a:buFont typeface="Wingdings" charset="2"/>
              <a:buChar char="§"/>
              <a:defRPr sz="1620">
                <a:latin typeface="Arial" panose="020B0604020202020204" pitchFamily="34" charset="0"/>
                <a:cs typeface="Arial" panose="020B0604020202020204" pitchFamily="34" charset="0"/>
              </a:defRPr>
            </a:lvl2pPr>
            <a:lvl3pPr marL="462915" indent="-154305">
              <a:buClr>
                <a:schemeClr val="accent2"/>
              </a:buClr>
              <a:buFont typeface="Calibri" panose="020F0502020204030204" pitchFamily="34" charset="0"/>
              <a:buChar char="‒"/>
              <a:defRPr sz="1215">
                <a:latin typeface="Arial" panose="020B0604020202020204" pitchFamily="34" charset="0"/>
                <a:cs typeface="Arial" panose="020B0604020202020204" pitchFamily="34" charset="0"/>
              </a:defRPr>
            </a:lvl3pPr>
            <a:lvl4pPr>
              <a:defRPr sz="1215">
                <a:latin typeface="Arial" panose="020B0604020202020204" pitchFamily="34" charset="0"/>
                <a:cs typeface="Arial" panose="020B0604020202020204" pitchFamily="34" charset="0"/>
              </a:defRPr>
            </a:lvl4pPr>
            <a:lvl5pPr>
              <a:defRPr sz="1215">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939695" y="5433375"/>
            <a:ext cx="984019" cy="304271"/>
          </a:xfrm>
          <a:prstGeom prst="rect">
            <a:avLst/>
          </a:prstGeom>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212451272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894" y="-365645"/>
            <a:ext cx="7543800" cy="1208964"/>
          </a:xfrm>
        </p:spPr>
        <p:txBody>
          <a:bodyPr>
            <a:normAutofit/>
          </a:bodyPr>
          <a:lstStyle>
            <a:lvl1pPr marL="0">
              <a:defRPr sz="270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227172" indent="-227172">
              <a:defRPr sz="1890">
                <a:latin typeface="Arial" panose="020B0604020202020204" pitchFamily="34" charset="0"/>
                <a:cs typeface="Arial" panose="020B0604020202020204" pitchFamily="34" charset="0"/>
              </a:defRPr>
            </a:lvl1pPr>
            <a:lvl2pPr marL="503635" indent="-195025">
              <a:buFont typeface="Wingdings" charset="2"/>
              <a:buChar char="§"/>
              <a:defRPr sz="1620">
                <a:latin typeface="Arial" panose="020B0604020202020204" pitchFamily="34" charset="0"/>
                <a:cs typeface="Arial" panose="020B0604020202020204" pitchFamily="34" charset="0"/>
              </a:defRPr>
            </a:lvl2pPr>
            <a:lvl3pPr marL="462915" indent="-154305">
              <a:buClr>
                <a:schemeClr val="accent2"/>
              </a:buClr>
              <a:buFont typeface="Calibri" panose="020F0502020204030204" pitchFamily="34" charset="0"/>
              <a:buChar char="‒"/>
              <a:defRPr sz="1215">
                <a:latin typeface="Arial" panose="020B0604020202020204" pitchFamily="34" charset="0"/>
                <a:cs typeface="Arial" panose="020B0604020202020204" pitchFamily="34" charset="0"/>
              </a:defRPr>
            </a:lvl3pPr>
            <a:lvl4pPr>
              <a:defRPr sz="1215">
                <a:latin typeface="Arial" panose="020B0604020202020204" pitchFamily="34" charset="0"/>
                <a:cs typeface="Arial" panose="020B0604020202020204" pitchFamily="34" charset="0"/>
              </a:defRPr>
            </a:lvl4pPr>
            <a:lvl5pPr>
              <a:defRPr sz="1215">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939695" y="5433375"/>
            <a:ext cx="984019" cy="304271"/>
          </a:xfrm>
          <a:prstGeom prst="rect">
            <a:avLst/>
          </a:prstGeom>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119618049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0B955-E76C-46E4-AD39-858FDB2679BE}"/>
              </a:ext>
            </a:extLst>
          </p:cNvPr>
          <p:cNvPicPr>
            <a:picLocks noChangeAspect="1"/>
          </p:cNvPicPr>
          <p:nvPr userDrawn="1"/>
        </p:nvPicPr>
        <p:blipFill>
          <a:blip r:embed="rId2"/>
          <a:stretch>
            <a:fillRect/>
          </a:stretch>
        </p:blipFill>
        <p:spPr>
          <a:xfrm>
            <a:off x="0" y="1"/>
            <a:ext cx="6858000" cy="6116973"/>
          </a:xfrm>
          <a:prstGeom prst="rect">
            <a:avLst/>
          </a:prstGeom>
        </p:spPr>
      </p:pic>
      <p:pic>
        <p:nvPicPr>
          <p:cNvPr id="11" name="Picture 10">
            <a:extLst>
              <a:ext uri="{FF2B5EF4-FFF2-40B4-BE49-F238E27FC236}">
                <a16:creationId xmlns:a16="http://schemas.microsoft.com/office/drawing/2014/main" id="{57511305-9047-4796-AA1E-265A01205548}"/>
              </a:ext>
            </a:extLst>
          </p:cNvPr>
          <p:cNvPicPr>
            <a:picLocks noChangeAspect="1"/>
          </p:cNvPicPr>
          <p:nvPr userDrawn="1"/>
        </p:nvPicPr>
        <p:blipFill rotWithShape="1">
          <a:blip r:embed="rId3"/>
          <a:srcRect l="21464"/>
          <a:stretch/>
        </p:blipFill>
        <p:spPr>
          <a:xfrm>
            <a:off x="1132514" y="0"/>
            <a:ext cx="8055529" cy="5715000"/>
          </a:xfrm>
          <a:prstGeom prst="rect">
            <a:avLst/>
          </a:prstGeom>
        </p:spPr>
      </p:pic>
      <p:sp>
        <p:nvSpPr>
          <p:cNvPr id="2" name="Title 1"/>
          <p:cNvSpPr>
            <a:spLocks noGrp="1"/>
          </p:cNvSpPr>
          <p:nvPr>
            <p:ph type="title"/>
          </p:nvPr>
        </p:nvSpPr>
        <p:spPr>
          <a:xfrm>
            <a:off x="1341783" y="632460"/>
            <a:ext cx="7024978" cy="2971800"/>
          </a:xfrm>
        </p:spPr>
        <p:txBody>
          <a:bodyPr anchor="b" anchorCtr="0">
            <a:normAutofit/>
          </a:bodyPr>
          <a:lstStyle>
            <a:lvl1pPr>
              <a:lnSpc>
                <a:spcPct val="85000"/>
              </a:lnSpc>
              <a:defRPr sz="5400" b="0">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341783" y="3710940"/>
            <a:ext cx="7024979" cy="952500"/>
          </a:xfrm>
        </p:spPr>
        <p:txBody>
          <a:bodyPr lIns="91440" rIns="91440" anchor="t" anchorCtr="0">
            <a:normAutofit/>
          </a:bodyPr>
          <a:lstStyle>
            <a:lvl1pPr marL="0" indent="0">
              <a:buNone/>
              <a:defRPr sz="1620" cap="all" spc="135" baseline="0">
                <a:solidFill>
                  <a:schemeClr val="tx2"/>
                </a:solidFill>
                <a:latin typeface="Arial" panose="020B0604020202020204" pitchFamily="34" charset="0"/>
                <a:cs typeface="Arial" panose="020B0604020202020204" pitchFamily="34" charset="0"/>
              </a:defRPr>
            </a:lvl1pPr>
            <a:lvl2pPr marL="308610" indent="0">
              <a:buNone/>
              <a:defRPr sz="1215">
                <a:solidFill>
                  <a:schemeClr val="tx1">
                    <a:tint val="75000"/>
                  </a:schemeClr>
                </a:solidFill>
              </a:defRPr>
            </a:lvl2pPr>
            <a:lvl3pPr marL="617220" indent="0">
              <a:buNone/>
              <a:defRPr sz="1080">
                <a:solidFill>
                  <a:schemeClr val="tx1">
                    <a:tint val="75000"/>
                  </a:schemeClr>
                </a:solidFill>
              </a:defRPr>
            </a:lvl3pPr>
            <a:lvl4pPr marL="925830" indent="0">
              <a:buNone/>
              <a:defRPr sz="945">
                <a:solidFill>
                  <a:schemeClr val="tx1">
                    <a:tint val="75000"/>
                  </a:schemeClr>
                </a:solidFill>
              </a:defRPr>
            </a:lvl4pPr>
            <a:lvl5pPr marL="1234440" indent="0">
              <a:buNone/>
              <a:defRPr sz="945">
                <a:solidFill>
                  <a:schemeClr val="tx1">
                    <a:tint val="75000"/>
                  </a:schemeClr>
                </a:solidFill>
              </a:defRPr>
            </a:lvl5pPr>
            <a:lvl6pPr marL="1543050" indent="0">
              <a:buNone/>
              <a:defRPr sz="945">
                <a:solidFill>
                  <a:schemeClr val="tx1">
                    <a:tint val="75000"/>
                  </a:schemeClr>
                </a:solidFill>
              </a:defRPr>
            </a:lvl6pPr>
            <a:lvl7pPr marL="1851660" indent="0">
              <a:buNone/>
              <a:defRPr sz="945">
                <a:solidFill>
                  <a:schemeClr val="tx1">
                    <a:tint val="75000"/>
                  </a:schemeClr>
                </a:solidFill>
              </a:defRPr>
            </a:lvl7pPr>
            <a:lvl8pPr marL="2160270" indent="0">
              <a:buNone/>
              <a:defRPr sz="945">
                <a:solidFill>
                  <a:schemeClr val="tx1">
                    <a:tint val="75000"/>
                  </a:schemeClr>
                </a:solidFill>
              </a:defRPr>
            </a:lvl8pPr>
            <a:lvl9pPr marL="2468880" indent="0">
              <a:buNone/>
              <a:defRPr sz="945">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8159984" y="5456452"/>
            <a:ext cx="984019" cy="304271"/>
          </a:xfrm>
          <a:prstGeom prst="rect">
            <a:avLst/>
          </a:prstGeom>
        </p:spPr>
        <p:txBody>
          <a:bodyPr/>
          <a:lstStyle/>
          <a:p>
            <a:fld id="{4FAB73BC-B049-4115-A692-8D63A059BFB8}" type="slidenum">
              <a:rPr lang="en-US" smtClean="0"/>
              <a:t>‹#›</a:t>
            </a:fld>
            <a:endParaRPr lang="en-US" dirty="0"/>
          </a:p>
        </p:txBody>
      </p:sp>
      <p:cxnSp>
        <p:nvCxnSpPr>
          <p:cNvPr id="9" name="Straight Connector 8"/>
          <p:cNvCxnSpPr/>
          <p:nvPr/>
        </p:nvCxnSpPr>
        <p:spPr>
          <a:xfrm>
            <a:off x="1251790" y="36195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341" y="4982222"/>
            <a:ext cx="626365" cy="626365"/>
          </a:xfrm>
          <a:prstGeom prst="rect">
            <a:avLst/>
          </a:prstGeom>
        </p:spPr>
      </p:pic>
    </p:spTree>
    <p:extLst>
      <p:ext uri="{BB962C8B-B14F-4D97-AF65-F5344CB8AC3E}">
        <p14:creationId xmlns:p14="http://schemas.microsoft.com/office/powerpoint/2010/main" val="3319279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894" y="-365645"/>
            <a:ext cx="7543800" cy="1208964"/>
          </a:xfrm>
        </p:spPr>
        <p:txBody>
          <a:bodyPr>
            <a:normAutofit/>
          </a:bodyPr>
          <a:lstStyle>
            <a:lvl1pPr marL="0">
              <a:defRPr sz="270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227172" indent="-227172">
              <a:defRPr sz="1890">
                <a:latin typeface="Arial" panose="020B0604020202020204" pitchFamily="34" charset="0"/>
                <a:cs typeface="Arial" panose="020B0604020202020204" pitchFamily="34" charset="0"/>
              </a:defRPr>
            </a:lvl1pPr>
            <a:lvl2pPr marL="503635" indent="-195025">
              <a:buFont typeface="Wingdings" charset="2"/>
              <a:buChar char="§"/>
              <a:defRPr sz="1620">
                <a:latin typeface="Arial" panose="020B0604020202020204" pitchFamily="34" charset="0"/>
                <a:cs typeface="Arial" panose="020B0604020202020204" pitchFamily="34" charset="0"/>
              </a:defRPr>
            </a:lvl2pPr>
            <a:lvl3pPr marL="462915" indent="-154305">
              <a:buClr>
                <a:schemeClr val="accent2"/>
              </a:buClr>
              <a:buFont typeface="Calibri" panose="020F0502020204030204" pitchFamily="34" charset="0"/>
              <a:buChar char="‒"/>
              <a:defRPr sz="1215">
                <a:latin typeface="Arial" panose="020B0604020202020204" pitchFamily="34" charset="0"/>
                <a:cs typeface="Arial" panose="020B0604020202020204" pitchFamily="34" charset="0"/>
              </a:defRPr>
            </a:lvl3pPr>
            <a:lvl4pPr>
              <a:defRPr sz="1215">
                <a:latin typeface="Arial" panose="020B0604020202020204" pitchFamily="34" charset="0"/>
                <a:cs typeface="Arial" panose="020B0604020202020204" pitchFamily="34" charset="0"/>
              </a:defRPr>
            </a:lvl4pPr>
            <a:lvl5pPr>
              <a:defRPr sz="1215">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939695" y="5433375"/>
            <a:ext cx="984019" cy="304271"/>
          </a:xfrm>
          <a:prstGeom prst="rect">
            <a:avLst/>
          </a:prstGeom>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239707519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0B955-E76C-46E4-AD39-858FDB2679BE}"/>
              </a:ext>
            </a:extLst>
          </p:cNvPr>
          <p:cNvPicPr>
            <a:picLocks noChangeAspect="1"/>
          </p:cNvPicPr>
          <p:nvPr userDrawn="1"/>
        </p:nvPicPr>
        <p:blipFill>
          <a:blip r:embed="rId2"/>
          <a:stretch>
            <a:fillRect/>
          </a:stretch>
        </p:blipFill>
        <p:spPr>
          <a:xfrm>
            <a:off x="0" y="1"/>
            <a:ext cx="6858000" cy="6116973"/>
          </a:xfrm>
          <a:prstGeom prst="rect">
            <a:avLst/>
          </a:prstGeom>
        </p:spPr>
      </p:pic>
      <p:pic>
        <p:nvPicPr>
          <p:cNvPr id="11" name="Picture 10">
            <a:extLst>
              <a:ext uri="{FF2B5EF4-FFF2-40B4-BE49-F238E27FC236}">
                <a16:creationId xmlns:a16="http://schemas.microsoft.com/office/drawing/2014/main" id="{57511305-9047-4796-AA1E-265A01205548}"/>
              </a:ext>
            </a:extLst>
          </p:cNvPr>
          <p:cNvPicPr>
            <a:picLocks noChangeAspect="1"/>
          </p:cNvPicPr>
          <p:nvPr userDrawn="1"/>
        </p:nvPicPr>
        <p:blipFill rotWithShape="1">
          <a:blip r:embed="rId3"/>
          <a:srcRect l="21464"/>
          <a:stretch/>
        </p:blipFill>
        <p:spPr>
          <a:xfrm>
            <a:off x="1132514" y="0"/>
            <a:ext cx="8055529" cy="5715000"/>
          </a:xfrm>
          <a:prstGeom prst="rect">
            <a:avLst/>
          </a:prstGeom>
        </p:spPr>
      </p:pic>
      <p:sp>
        <p:nvSpPr>
          <p:cNvPr id="2" name="Title 1"/>
          <p:cNvSpPr>
            <a:spLocks noGrp="1"/>
          </p:cNvSpPr>
          <p:nvPr>
            <p:ph type="title"/>
          </p:nvPr>
        </p:nvSpPr>
        <p:spPr>
          <a:xfrm>
            <a:off x="1341783" y="632460"/>
            <a:ext cx="7024978" cy="2971800"/>
          </a:xfrm>
        </p:spPr>
        <p:txBody>
          <a:bodyPr anchor="b" anchorCtr="0">
            <a:normAutofit/>
          </a:bodyPr>
          <a:lstStyle>
            <a:lvl1pPr>
              <a:lnSpc>
                <a:spcPct val="85000"/>
              </a:lnSpc>
              <a:defRPr sz="5400" b="0">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341783" y="3710940"/>
            <a:ext cx="7024979" cy="952500"/>
          </a:xfrm>
        </p:spPr>
        <p:txBody>
          <a:bodyPr lIns="91440" rIns="91440" anchor="t" anchorCtr="0">
            <a:normAutofit/>
          </a:bodyPr>
          <a:lstStyle>
            <a:lvl1pPr marL="0" indent="0">
              <a:buNone/>
              <a:defRPr sz="1620" cap="all" spc="135" baseline="0">
                <a:solidFill>
                  <a:schemeClr val="tx2"/>
                </a:solidFill>
                <a:latin typeface="Arial" panose="020B0604020202020204" pitchFamily="34" charset="0"/>
                <a:cs typeface="Arial" panose="020B0604020202020204" pitchFamily="34" charset="0"/>
              </a:defRPr>
            </a:lvl1pPr>
            <a:lvl2pPr marL="308610" indent="0">
              <a:buNone/>
              <a:defRPr sz="1215">
                <a:solidFill>
                  <a:schemeClr val="tx1">
                    <a:tint val="75000"/>
                  </a:schemeClr>
                </a:solidFill>
              </a:defRPr>
            </a:lvl2pPr>
            <a:lvl3pPr marL="617220" indent="0">
              <a:buNone/>
              <a:defRPr sz="1080">
                <a:solidFill>
                  <a:schemeClr val="tx1">
                    <a:tint val="75000"/>
                  </a:schemeClr>
                </a:solidFill>
              </a:defRPr>
            </a:lvl3pPr>
            <a:lvl4pPr marL="925830" indent="0">
              <a:buNone/>
              <a:defRPr sz="945">
                <a:solidFill>
                  <a:schemeClr val="tx1">
                    <a:tint val="75000"/>
                  </a:schemeClr>
                </a:solidFill>
              </a:defRPr>
            </a:lvl4pPr>
            <a:lvl5pPr marL="1234440" indent="0">
              <a:buNone/>
              <a:defRPr sz="945">
                <a:solidFill>
                  <a:schemeClr val="tx1">
                    <a:tint val="75000"/>
                  </a:schemeClr>
                </a:solidFill>
              </a:defRPr>
            </a:lvl5pPr>
            <a:lvl6pPr marL="1543050" indent="0">
              <a:buNone/>
              <a:defRPr sz="945">
                <a:solidFill>
                  <a:schemeClr val="tx1">
                    <a:tint val="75000"/>
                  </a:schemeClr>
                </a:solidFill>
              </a:defRPr>
            </a:lvl6pPr>
            <a:lvl7pPr marL="1851660" indent="0">
              <a:buNone/>
              <a:defRPr sz="945">
                <a:solidFill>
                  <a:schemeClr val="tx1">
                    <a:tint val="75000"/>
                  </a:schemeClr>
                </a:solidFill>
              </a:defRPr>
            </a:lvl7pPr>
            <a:lvl8pPr marL="2160270" indent="0">
              <a:buNone/>
              <a:defRPr sz="945">
                <a:solidFill>
                  <a:schemeClr val="tx1">
                    <a:tint val="75000"/>
                  </a:schemeClr>
                </a:solidFill>
              </a:defRPr>
            </a:lvl8pPr>
            <a:lvl9pPr marL="2468880" indent="0">
              <a:buNone/>
              <a:defRPr sz="945">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8159984" y="5456452"/>
            <a:ext cx="984019" cy="304271"/>
          </a:xfrm>
          <a:prstGeom prst="rect">
            <a:avLst/>
          </a:prstGeom>
        </p:spPr>
        <p:txBody>
          <a:bodyPr/>
          <a:lstStyle/>
          <a:p>
            <a:fld id="{4FAB73BC-B049-4115-A692-8D63A059BFB8}" type="slidenum">
              <a:rPr lang="en-US" smtClean="0"/>
              <a:t>‹#›</a:t>
            </a:fld>
            <a:endParaRPr lang="en-US" dirty="0"/>
          </a:p>
        </p:txBody>
      </p:sp>
      <p:cxnSp>
        <p:nvCxnSpPr>
          <p:cNvPr id="9" name="Straight Connector 8"/>
          <p:cNvCxnSpPr/>
          <p:nvPr/>
        </p:nvCxnSpPr>
        <p:spPr>
          <a:xfrm>
            <a:off x="1251790" y="36195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091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0B955-E76C-46E4-AD39-858FDB2679BE}"/>
              </a:ext>
            </a:extLst>
          </p:cNvPr>
          <p:cNvPicPr>
            <a:picLocks noChangeAspect="1"/>
          </p:cNvPicPr>
          <p:nvPr userDrawn="1"/>
        </p:nvPicPr>
        <p:blipFill>
          <a:blip r:embed="rId2"/>
          <a:stretch>
            <a:fillRect/>
          </a:stretch>
        </p:blipFill>
        <p:spPr>
          <a:xfrm>
            <a:off x="0" y="1"/>
            <a:ext cx="6858000" cy="6116973"/>
          </a:xfrm>
          <a:prstGeom prst="rect">
            <a:avLst/>
          </a:prstGeom>
        </p:spPr>
      </p:pic>
      <p:pic>
        <p:nvPicPr>
          <p:cNvPr id="11" name="Picture 10">
            <a:extLst>
              <a:ext uri="{FF2B5EF4-FFF2-40B4-BE49-F238E27FC236}">
                <a16:creationId xmlns:a16="http://schemas.microsoft.com/office/drawing/2014/main" id="{57511305-9047-4796-AA1E-265A01205548}"/>
              </a:ext>
            </a:extLst>
          </p:cNvPr>
          <p:cNvPicPr>
            <a:picLocks noChangeAspect="1"/>
          </p:cNvPicPr>
          <p:nvPr userDrawn="1"/>
        </p:nvPicPr>
        <p:blipFill rotWithShape="1">
          <a:blip r:embed="rId3"/>
          <a:srcRect l="21464"/>
          <a:stretch/>
        </p:blipFill>
        <p:spPr>
          <a:xfrm>
            <a:off x="1132514" y="0"/>
            <a:ext cx="8055529" cy="5715000"/>
          </a:xfrm>
          <a:prstGeom prst="rect">
            <a:avLst/>
          </a:prstGeom>
        </p:spPr>
      </p:pic>
      <p:sp>
        <p:nvSpPr>
          <p:cNvPr id="2" name="Title 1"/>
          <p:cNvSpPr>
            <a:spLocks noGrp="1"/>
          </p:cNvSpPr>
          <p:nvPr>
            <p:ph type="title"/>
          </p:nvPr>
        </p:nvSpPr>
        <p:spPr>
          <a:xfrm>
            <a:off x="1341783" y="632460"/>
            <a:ext cx="7024978" cy="2971800"/>
          </a:xfrm>
        </p:spPr>
        <p:txBody>
          <a:bodyPr anchor="b" anchorCtr="0">
            <a:normAutofit/>
          </a:bodyPr>
          <a:lstStyle>
            <a:lvl1pPr>
              <a:lnSpc>
                <a:spcPct val="85000"/>
              </a:lnSpc>
              <a:defRPr sz="5400" b="0">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341783" y="3710940"/>
            <a:ext cx="7024979" cy="952500"/>
          </a:xfrm>
        </p:spPr>
        <p:txBody>
          <a:bodyPr lIns="91440" rIns="91440" anchor="t" anchorCtr="0">
            <a:normAutofit/>
          </a:bodyPr>
          <a:lstStyle>
            <a:lvl1pPr marL="0" indent="0">
              <a:buNone/>
              <a:defRPr sz="1620" cap="all" spc="135" baseline="0">
                <a:solidFill>
                  <a:schemeClr val="tx2"/>
                </a:solidFill>
                <a:latin typeface="Arial" panose="020B0604020202020204" pitchFamily="34" charset="0"/>
                <a:cs typeface="Arial" panose="020B0604020202020204" pitchFamily="34" charset="0"/>
              </a:defRPr>
            </a:lvl1pPr>
            <a:lvl2pPr marL="308610" indent="0">
              <a:buNone/>
              <a:defRPr sz="1215">
                <a:solidFill>
                  <a:schemeClr val="tx1">
                    <a:tint val="75000"/>
                  </a:schemeClr>
                </a:solidFill>
              </a:defRPr>
            </a:lvl2pPr>
            <a:lvl3pPr marL="617220" indent="0">
              <a:buNone/>
              <a:defRPr sz="1080">
                <a:solidFill>
                  <a:schemeClr val="tx1">
                    <a:tint val="75000"/>
                  </a:schemeClr>
                </a:solidFill>
              </a:defRPr>
            </a:lvl3pPr>
            <a:lvl4pPr marL="925830" indent="0">
              <a:buNone/>
              <a:defRPr sz="945">
                <a:solidFill>
                  <a:schemeClr val="tx1">
                    <a:tint val="75000"/>
                  </a:schemeClr>
                </a:solidFill>
              </a:defRPr>
            </a:lvl4pPr>
            <a:lvl5pPr marL="1234440" indent="0">
              <a:buNone/>
              <a:defRPr sz="945">
                <a:solidFill>
                  <a:schemeClr val="tx1">
                    <a:tint val="75000"/>
                  </a:schemeClr>
                </a:solidFill>
              </a:defRPr>
            </a:lvl5pPr>
            <a:lvl6pPr marL="1543050" indent="0">
              <a:buNone/>
              <a:defRPr sz="945">
                <a:solidFill>
                  <a:schemeClr val="tx1">
                    <a:tint val="75000"/>
                  </a:schemeClr>
                </a:solidFill>
              </a:defRPr>
            </a:lvl6pPr>
            <a:lvl7pPr marL="1851660" indent="0">
              <a:buNone/>
              <a:defRPr sz="945">
                <a:solidFill>
                  <a:schemeClr val="tx1">
                    <a:tint val="75000"/>
                  </a:schemeClr>
                </a:solidFill>
              </a:defRPr>
            </a:lvl7pPr>
            <a:lvl8pPr marL="2160270" indent="0">
              <a:buNone/>
              <a:defRPr sz="945">
                <a:solidFill>
                  <a:schemeClr val="tx1">
                    <a:tint val="75000"/>
                  </a:schemeClr>
                </a:solidFill>
              </a:defRPr>
            </a:lvl8pPr>
            <a:lvl9pPr marL="2468880" indent="0">
              <a:buNone/>
              <a:defRPr sz="945">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8159984" y="5456452"/>
            <a:ext cx="984019" cy="304271"/>
          </a:xfrm>
          <a:prstGeom prst="rect">
            <a:avLst/>
          </a:prstGeom>
        </p:spPr>
        <p:txBody>
          <a:bodyPr/>
          <a:lstStyle/>
          <a:p>
            <a:fld id="{4FAB73BC-B049-4115-A692-8D63A059BFB8}" type="slidenum">
              <a:rPr lang="en-US" smtClean="0"/>
              <a:t>‹#›</a:t>
            </a:fld>
            <a:endParaRPr lang="en-US" dirty="0"/>
          </a:p>
        </p:txBody>
      </p:sp>
      <p:cxnSp>
        <p:nvCxnSpPr>
          <p:cNvPr id="9" name="Straight Connector 8"/>
          <p:cNvCxnSpPr/>
          <p:nvPr/>
        </p:nvCxnSpPr>
        <p:spPr>
          <a:xfrm>
            <a:off x="1251790" y="36195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696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894" y="-365645"/>
            <a:ext cx="7543800" cy="1208964"/>
          </a:xfrm>
        </p:spPr>
        <p:txBody>
          <a:bodyPr>
            <a:normAutofit/>
          </a:bodyPr>
          <a:lstStyle>
            <a:lvl1pPr marL="0">
              <a:defRPr sz="243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204455" indent="-204455">
              <a:defRPr sz="1701">
                <a:latin typeface="Arial" panose="020B0604020202020204" pitchFamily="34" charset="0"/>
                <a:cs typeface="Arial" panose="020B0604020202020204" pitchFamily="34" charset="0"/>
              </a:defRPr>
            </a:lvl1pPr>
            <a:lvl2pPr marL="453272" indent="-175523">
              <a:buFont typeface="Wingdings" charset="2"/>
              <a:buChar char="§"/>
              <a:defRPr sz="1458">
                <a:latin typeface="Arial" panose="020B0604020202020204" pitchFamily="34" charset="0"/>
                <a:cs typeface="Arial" panose="020B0604020202020204" pitchFamily="34" charset="0"/>
              </a:defRPr>
            </a:lvl2pPr>
            <a:lvl3pPr marL="416624" indent="-138875">
              <a:buClr>
                <a:schemeClr val="accent2"/>
              </a:buClr>
              <a:buFont typeface="Calibri" panose="020F0502020204030204" pitchFamily="34" charset="0"/>
              <a:buChar char="‒"/>
              <a:defRPr sz="1094">
                <a:latin typeface="Arial" panose="020B0604020202020204" pitchFamily="34" charset="0"/>
                <a:cs typeface="Arial" panose="020B0604020202020204" pitchFamily="34" charset="0"/>
              </a:defRPr>
            </a:lvl3pPr>
            <a:lvl4pPr>
              <a:defRPr sz="1094">
                <a:latin typeface="Arial" panose="020B0604020202020204" pitchFamily="34" charset="0"/>
                <a:cs typeface="Arial" panose="020B0604020202020204" pitchFamily="34" charset="0"/>
              </a:defRPr>
            </a:lvl4pPr>
            <a:lvl5pPr>
              <a:defRPr sz="1094">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939696" y="5433376"/>
            <a:ext cx="984019" cy="304271"/>
          </a:xfrm>
          <a:prstGeom prst="rect">
            <a:avLst/>
          </a:prstGeom>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254839616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image" Target="../media/image2.jpg"/><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238836"/>
            <a:ext cx="7543800" cy="120896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538112"/>
            <a:ext cx="7543800" cy="335280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939695" y="5370458"/>
            <a:ext cx="984019" cy="304271"/>
          </a:xfrm>
          <a:prstGeom prst="rect">
            <a:avLst/>
          </a:prstGeom>
        </p:spPr>
        <p:txBody>
          <a:bodyPr vert="horz" lIns="91440" tIns="45720" rIns="91440" bIns="45720" rtlCol="0" anchor="ctr"/>
          <a:lstStyle>
            <a:lvl1pPr algn="r">
              <a:defRPr sz="81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44820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D102686-7964-4174-959B-F760A170CF16}"/>
              </a:ext>
            </a:extLst>
          </p:cNvPr>
          <p:cNvPicPr>
            <a:picLocks noChangeAspect="1"/>
          </p:cNvPicPr>
          <p:nvPr/>
        </p:nvPicPr>
        <p:blipFill>
          <a:blip r:embed="rId4"/>
          <a:stretch>
            <a:fillRect/>
          </a:stretch>
        </p:blipFill>
        <p:spPr>
          <a:xfrm>
            <a:off x="-11430" y="-19562"/>
            <a:ext cx="9166860" cy="5754123"/>
          </a:xfrm>
          <a:prstGeom prst="rect">
            <a:avLst/>
          </a:prstGeom>
        </p:spPr>
      </p:pic>
      <p:pic>
        <p:nvPicPr>
          <p:cNvPr id="7" name="Picture 6">
            <a:extLst>
              <a:ext uri="{FF2B5EF4-FFF2-40B4-BE49-F238E27FC236}">
                <a16:creationId xmlns:a16="http://schemas.microsoft.com/office/drawing/2014/main" id="{5FD4A23A-4682-4C27-B482-22C5CE4ACF3E}"/>
              </a:ext>
            </a:extLst>
          </p:cNvPr>
          <p:cNvPicPr>
            <a:picLocks noChangeAspect="1"/>
          </p:cNvPicPr>
          <p:nvPr/>
        </p:nvPicPr>
        <p:blipFill>
          <a:blip r:embed="rId5"/>
          <a:stretch>
            <a:fillRect/>
          </a:stretch>
        </p:blipFill>
        <p:spPr>
          <a:xfrm>
            <a:off x="-484463" y="-19562"/>
            <a:ext cx="9639894" cy="575412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80666" y="5010156"/>
            <a:ext cx="443049" cy="443049"/>
          </a:xfrm>
          <a:prstGeom prst="rect">
            <a:avLst/>
          </a:prstGeom>
        </p:spPr>
      </p:pic>
    </p:spTree>
    <p:extLst>
      <p:ext uri="{BB962C8B-B14F-4D97-AF65-F5344CB8AC3E}">
        <p14:creationId xmlns:p14="http://schemas.microsoft.com/office/powerpoint/2010/main" val="2780422140"/>
      </p:ext>
    </p:extLst>
  </p:cSld>
  <p:clrMap bg1="lt1" tx1="dk1" bg2="lt2" tx2="dk2" accent1="accent1" accent2="accent2" accent3="accent3" accent4="accent4" accent5="accent5" accent6="accent6" hlink="hlink" folHlink="folHlink"/>
  <p:sldLayoutIdLst>
    <p:sldLayoutId id="2147483683" r:id="rId1"/>
    <p:sldLayoutId id="2147483696" r:id="rId2"/>
  </p:sldLayoutIdLst>
  <p:timing>
    <p:tnLst>
      <p:par>
        <p:cTn id="1" dur="indefinite" restart="never" nodeType="tmRoot"/>
      </p:par>
    </p:tnLst>
  </p:timing>
  <p:txStyles>
    <p:titleStyle>
      <a:lvl1pPr algn="l" defTabSz="617220" rtl="0" eaLnBrk="1" latinLnBrk="0" hangingPunct="1">
        <a:lnSpc>
          <a:spcPct val="85000"/>
        </a:lnSpc>
        <a:spcBef>
          <a:spcPct val="0"/>
        </a:spcBef>
        <a:buNone/>
        <a:defRPr sz="3240" kern="1200" spc="-35" baseline="0">
          <a:solidFill>
            <a:srgbClr val="0070C0"/>
          </a:solidFill>
          <a:latin typeface="+mj-lt"/>
          <a:ea typeface="+mj-ea"/>
          <a:cs typeface="+mj-cs"/>
        </a:defRPr>
      </a:lvl1pPr>
    </p:titleStyle>
    <p:bodyStyle>
      <a:lvl1pPr marL="61722" indent="-61722" algn="l" defTabSz="617220" rtl="0" eaLnBrk="1" latinLnBrk="0" hangingPunct="1">
        <a:lnSpc>
          <a:spcPct val="90000"/>
        </a:lnSpc>
        <a:spcBef>
          <a:spcPts val="810"/>
        </a:spcBef>
        <a:spcAft>
          <a:spcPts val="135"/>
        </a:spcAft>
        <a:buClr>
          <a:srgbClr val="FC6719"/>
        </a:buClr>
        <a:buSzPct val="100000"/>
        <a:buFont typeface="Courier New" panose="02070309020205020404" pitchFamily="49" charset="0"/>
        <a:buChar char="o"/>
        <a:defRPr sz="1350" kern="1200">
          <a:solidFill>
            <a:schemeClr val="tx1">
              <a:lumMod val="75000"/>
              <a:lumOff val="25000"/>
            </a:schemeClr>
          </a:solidFill>
          <a:latin typeface="+mn-lt"/>
          <a:ea typeface="+mn-ea"/>
          <a:cs typeface="+mn-cs"/>
        </a:defRPr>
      </a:lvl1pPr>
      <a:lvl2pPr marL="259232"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mn-lt"/>
          <a:ea typeface="+mn-ea"/>
          <a:cs typeface="+mn-cs"/>
        </a:defRPr>
      </a:lvl2pPr>
      <a:lvl3pPr marL="382676"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945" kern="1200">
          <a:solidFill>
            <a:schemeClr val="tx1">
              <a:lumMod val="75000"/>
              <a:lumOff val="25000"/>
            </a:schemeClr>
          </a:solidFill>
          <a:latin typeface="+mn-lt"/>
          <a:ea typeface="+mn-ea"/>
          <a:cs typeface="+mn-cs"/>
        </a:defRPr>
      </a:lvl3pPr>
      <a:lvl4pPr marL="506120"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945" kern="1200">
          <a:solidFill>
            <a:schemeClr val="tx1">
              <a:lumMod val="75000"/>
              <a:lumOff val="25000"/>
            </a:schemeClr>
          </a:solidFill>
          <a:latin typeface="+mn-lt"/>
          <a:ea typeface="+mn-ea"/>
          <a:cs typeface="+mn-cs"/>
        </a:defRPr>
      </a:lvl4pPr>
      <a:lvl5pPr marL="629564"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945" kern="1200">
          <a:solidFill>
            <a:schemeClr val="tx1">
              <a:lumMod val="75000"/>
              <a:lumOff val="25000"/>
            </a:schemeClr>
          </a:solidFill>
          <a:latin typeface="+mn-lt"/>
          <a:ea typeface="+mn-ea"/>
          <a:cs typeface="+mn-cs"/>
        </a:defRPr>
      </a:lvl5pPr>
      <a:lvl6pPr marL="74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6pPr>
      <a:lvl7pPr marL="87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7pPr>
      <a:lvl8pPr marL="101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8pPr>
      <a:lvl9pPr marL="114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9pPr>
    </p:bodyStyle>
    <p:otherStyle>
      <a:defPPr>
        <a:defRPr lang="en-US"/>
      </a:defPPr>
      <a:lvl1pPr marL="0" algn="l" defTabSz="617220" rtl="0" eaLnBrk="1" latinLnBrk="0" hangingPunct="1">
        <a:defRPr sz="1215" kern="1200">
          <a:solidFill>
            <a:schemeClr val="tx1"/>
          </a:solidFill>
          <a:latin typeface="+mn-lt"/>
          <a:ea typeface="+mn-ea"/>
          <a:cs typeface="+mn-cs"/>
        </a:defRPr>
      </a:lvl1pPr>
      <a:lvl2pPr marL="308610" algn="l" defTabSz="617220" rtl="0" eaLnBrk="1" latinLnBrk="0" hangingPunct="1">
        <a:defRPr sz="1215" kern="1200">
          <a:solidFill>
            <a:schemeClr val="tx1"/>
          </a:solidFill>
          <a:latin typeface="+mn-lt"/>
          <a:ea typeface="+mn-ea"/>
          <a:cs typeface="+mn-cs"/>
        </a:defRPr>
      </a:lvl2pPr>
      <a:lvl3pPr marL="617220" algn="l" defTabSz="617220" rtl="0" eaLnBrk="1" latinLnBrk="0" hangingPunct="1">
        <a:defRPr sz="1215" kern="1200">
          <a:solidFill>
            <a:schemeClr val="tx1"/>
          </a:solidFill>
          <a:latin typeface="+mn-lt"/>
          <a:ea typeface="+mn-ea"/>
          <a:cs typeface="+mn-cs"/>
        </a:defRPr>
      </a:lvl3pPr>
      <a:lvl4pPr marL="925830" algn="l" defTabSz="617220" rtl="0" eaLnBrk="1" latinLnBrk="0" hangingPunct="1">
        <a:defRPr sz="1215" kern="1200">
          <a:solidFill>
            <a:schemeClr val="tx1"/>
          </a:solidFill>
          <a:latin typeface="+mn-lt"/>
          <a:ea typeface="+mn-ea"/>
          <a:cs typeface="+mn-cs"/>
        </a:defRPr>
      </a:lvl4pPr>
      <a:lvl5pPr marL="1234440" algn="l" defTabSz="617220" rtl="0" eaLnBrk="1" latinLnBrk="0" hangingPunct="1">
        <a:defRPr sz="1215" kern="1200">
          <a:solidFill>
            <a:schemeClr val="tx1"/>
          </a:solidFill>
          <a:latin typeface="+mn-lt"/>
          <a:ea typeface="+mn-ea"/>
          <a:cs typeface="+mn-cs"/>
        </a:defRPr>
      </a:lvl5pPr>
      <a:lvl6pPr marL="1543050" algn="l" defTabSz="617220" rtl="0" eaLnBrk="1" latinLnBrk="0" hangingPunct="1">
        <a:defRPr sz="1215" kern="1200">
          <a:solidFill>
            <a:schemeClr val="tx1"/>
          </a:solidFill>
          <a:latin typeface="+mn-lt"/>
          <a:ea typeface="+mn-ea"/>
          <a:cs typeface="+mn-cs"/>
        </a:defRPr>
      </a:lvl6pPr>
      <a:lvl7pPr marL="1851660" algn="l" defTabSz="617220" rtl="0" eaLnBrk="1" latinLnBrk="0" hangingPunct="1">
        <a:defRPr sz="1215" kern="1200">
          <a:solidFill>
            <a:schemeClr val="tx1"/>
          </a:solidFill>
          <a:latin typeface="+mn-lt"/>
          <a:ea typeface="+mn-ea"/>
          <a:cs typeface="+mn-cs"/>
        </a:defRPr>
      </a:lvl7pPr>
      <a:lvl8pPr marL="2160270" algn="l" defTabSz="617220" rtl="0" eaLnBrk="1" latinLnBrk="0" hangingPunct="1">
        <a:defRPr sz="1215" kern="1200">
          <a:solidFill>
            <a:schemeClr val="tx1"/>
          </a:solidFill>
          <a:latin typeface="+mn-lt"/>
          <a:ea typeface="+mn-ea"/>
          <a:cs typeface="+mn-cs"/>
        </a:defRPr>
      </a:lvl8pPr>
      <a:lvl9pPr marL="2468880" algn="l" defTabSz="617220" rtl="0" eaLnBrk="1" latinLnBrk="0" hangingPunct="1">
        <a:defRPr sz="12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238836"/>
            <a:ext cx="7543800" cy="120896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538112"/>
            <a:ext cx="7543800" cy="335280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939695" y="5370458"/>
            <a:ext cx="984019" cy="304271"/>
          </a:xfrm>
          <a:prstGeom prst="rect">
            <a:avLst/>
          </a:prstGeom>
        </p:spPr>
        <p:txBody>
          <a:bodyPr vert="horz" lIns="91440" tIns="45720" rIns="91440" bIns="45720" rtlCol="0" anchor="ctr"/>
          <a:lstStyle>
            <a:lvl1pPr algn="r">
              <a:defRPr sz="81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44820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FD4A23A-4682-4C27-B482-22C5CE4ACF3E}"/>
              </a:ext>
            </a:extLst>
          </p:cNvPr>
          <p:cNvPicPr>
            <a:picLocks noChangeAspect="1"/>
          </p:cNvPicPr>
          <p:nvPr/>
        </p:nvPicPr>
        <p:blipFill rotWithShape="1">
          <a:blip r:embed="rId4"/>
          <a:srcRect l="4551"/>
          <a:stretch/>
        </p:blipFill>
        <p:spPr>
          <a:xfrm>
            <a:off x="-57150" y="0"/>
            <a:ext cx="9201150" cy="5754122"/>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80666" y="5010156"/>
            <a:ext cx="443049" cy="443049"/>
          </a:xfrm>
          <a:prstGeom prst="rect">
            <a:avLst/>
          </a:prstGeom>
        </p:spPr>
      </p:pic>
    </p:spTree>
    <p:extLst>
      <p:ext uri="{BB962C8B-B14F-4D97-AF65-F5344CB8AC3E}">
        <p14:creationId xmlns:p14="http://schemas.microsoft.com/office/powerpoint/2010/main" val="2203654675"/>
      </p:ext>
    </p:extLst>
  </p:cSld>
  <p:clrMap bg1="lt1" tx1="dk1" bg2="lt2" tx2="dk2" accent1="accent1" accent2="accent2" accent3="accent3" accent4="accent4" accent5="accent5" accent6="accent6" hlink="hlink" folHlink="folHlink"/>
  <p:sldLayoutIdLst>
    <p:sldLayoutId id="2147483685" r:id="rId1"/>
    <p:sldLayoutId id="2147483695" r:id="rId2"/>
  </p:sldLayoutIdLst>
  <p:timing>
    <p:tnLst>
      <p:par>
        <p:cTn id="1" dur="indefinite" restart="never" nodeType="tmRoot"/>
      </p:par>
    </p:tnLst>
  </p:timing>
  <p:txStyles>
    <p:titleStyle>
      <a:lvl1pPr algn="l" defTabSz="617220" rtl="0" eaLnBrk="1" latinLnBrk="0" hangingPunct="1">
        <a:lnSpc>
          <a:spcPct val="85000"/>
        </a:lnSpc>
        <a:spcBef>
          <a:spcPct val="0"/>
        </a:spcBef>
        <a:buNone/>
        <a:defRPr sz="3240" kern="1200" spc="-35" baseline="0">
          <a:solidFill>
            <a:srgbClr val="0070C0"/>
          </a:solidFill>
          <a:latin typeface="+mj-lt"/>
          <a:ea typeface="+mj-ea"/>
          <a:cs typeface="+mj-cs"/>
        </a:defRPr>
      </a:lvl1pPr>
    </p:titleStyle>
    <p:bodyStyle>
      <a:lvl1pPr marL="61722" indent="-61722" algn="l" defTabSz="617220" rtl="0" eaLnBrk="1" latinLnBrk="0" hangingPunct="1">
        <a:lnSpc>
          <a:spcPct val="90000"/>
        </a:lnSpc>
        <a:spcBef>
          <a:spcPts val="810"/>
        </a:spcBef>
        <a:spcAft>
          <a:spcPts val="135"/>
        </a:spcAft>
        <a:buClr>
          <a:srgbClr val="FC6719"/>
        </a:buClr>
        <a:buSzPct val="100000"/>
        <a:buFont typeface="Courier New" panose="02070309020205020404" pitchFamily="49" charset="0"/>
        <a:buChar char="o"/>
        <a:defRPr sz="1350" kern="1200">
          <a:solidFill>
            <a:schemeClr val="tx1">
              <a:lumMod val="75000"/>
              <a:lumOff val="25000"/>
            </a:schemeClr>
          </a:solidFill>
          <a:latin typeface="+mn-lt"/>
          <a:ea typeface="+mn-ea"/>
          <a:cs typeface="+mn-cs"/>
        </a:defRPr>
      </a:lvl1pPr>
      <a:lvl2pPr marL="259232"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mn-lt"/>
          <a:ea typeface="+mn-ea"/>
          <a:cs typeface="+mn-cs"/>
        </a:defRPr>
      </a:lvl2pPr>
      <a:lvl3pPr marL="382676"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945" kern="1200">
          <a:solidFill>
            <a:schemeClr val="tx1">
              <a:lumMod val="75000"/>
              <a:lumOff val="25000"/>
            </a:schemeClr>
          </a:solidFill>
          <a:latin typeface="+mn-lt"/>
          <a:ea typeface="+mn-ea"/>
          <a:cs typeface="+mn-cs"/>
        </a:defRPr>
      </a:lvl3pPr>
      <a:lvl4pPr marL="506120"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945" kern="1200">
          <a:solidFill>
            <a:schemeClr val="tx1">
              <a:lumMod val="75000"/>
              <a:lumOff val="25000"/>
            </a:schemeClr>
          </a:solidFill>
          <a:latin typeface="+mn-lt"/>
          <a:ea typeface="+mn-ea"/>
          <a:cs typeface="+mn-cs"/>
        </a:defRPr>
      </a:lvl4pPr>
      <a:lvl5pPr marL="629564"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945" kern="1200">
          <a:solidFill>
            <a:schemeClr val="tx1">
              <a:lumMod val="75000"/>
              <a:lumOff val="25000"/>
            </a:schemeClr>
          </a:solidFill>
          <a:latin typeface="+mn-lt"/>
          <a:ea typeface="+mn-ea"/>
          <a:cs typeface="+mn-cs"/>
        </a:defRPr>
      </a:lvl5pPr>
      <a:lvl6pPr marL="74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6pPr>
      <a:lvl7pPr marL="87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7pPr>
      <a:lvl8pPr marL="101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8pPr>
      <a:lvl9pPr marL="114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9pPr>
    </p:bodyStyle>
    <p:otherStyle>
      <a:defPPr>
        <a:defRPr lang="en-US"/>
      </a:defPPr>
      <a:lvl1pPr marL="0" algn="l" defTabSz="617220" rtl="0" eaLnBrk="1" latinLnBrk="0" hangingPunct="1">
        <a:defRPr sz="1215" kern="1200">
          <a:solidFill>
            <a:schemeClr val="tx1"/>
          </a:solidFill>
          <a:latin typeface="+mn-lt"/>
          <a:ea typeface="+mn-ea"/>
          <a:cs typeface="+mn-cs"/>
        </a:defRPr>
      </a:lvl1pPr>
      <a:lvl2pPr marL="308610" algn="l" defTabSz="617220" rtl="0" eaLnBrk="1" latinLnBrk="0" hangingPunct="1">
        <a:defRPr sz="1215" kern="1200">
          <a:solidFill>
            <a:schemeClr val="tx1"/>
          </a:solidFill>
          <a:latin typeface="+mn-lt"/>
          <a:ea typeface="+mn-ea"/>
          <a:cs typeface="+mn-cs"/>
        </a:defRPr>
      </a:lvl2pPr>
      <a:lvl3pPr marL="617220" algn="l" defTabSz="617220" rtl="0" eaLnBrk="1" latinLnBrk="0" hangingPunct="1">
        <a:defRPr sz="1215" kern="1200">
          <a:solidFill>
            <a:schemeClr val="tx1"/>
          </a:solidFill>
          <a:latin typeface="+mn-lt"/>
          <a:ea typeface="+mn-ea"/>
          <a:cs typeface="+mn-cs"/>
        </a:defRPr>
      </a:lvl3pPr>
      <a:lvl4pPr marL="925830" algn="l" defTabSz="617220" rtl="0" eaLnBrk="1" latinLnBrk="0" hangingPunct="1">
        <a:defRPr sz="1215" kern="1200">
          <a:solidFill>
            <a:schemeClr val="tx1"/>
          </a:solidFill>
          <a:latin typeface="+mn-lt"/>
          <a:ea typeface="+mn-ea"/>
          <a:cs typeface="+mn-cs"/>
        </a:defRPr>
      </a:lvl4pPr>
      <a:lvl5pPr marL="1234440" algn="l" defTabSz="617220" rtl="0" eaLnBrk="1" latinLnBrk="0" hangingPunct="1">
        <a:defRPr sz="1215" kern="1200">
          <a:solidFill>
            <a:schemeClr val="tx1"/>
          </a:solidFill>
          <a:latin typeface="+mn-lt"/>
          <a:ea typeface="+mn-ea"/>
          <a:cs typeface="+mn-cs"/>
        </a:defRPr>
      </a:lvl5pPr>
      <a:lvl6pPr marL="1543050" algn="l" defTabSz="617220" rtl="0" eaLnBrk="1" latinLnBrk="0" hangingPunct="1">
        <a:defRPr sz="1215" kern="1200">
          <a:solidFill>
            <a:schemeClr val="tx1"/>
          </a:solidFill>
          <a:latin typeface="+mn-lt"/>
          <a:ea typeface="+mn-ea"/>
          <a:cs typeface="+mn-cs"/>
        </a:defRPr>
      </a:lvl6pPr>
      <a:lvl7pPr marL="1851660" algn="l" defTabSz="617220" rtl="0" eaLnBrk="1" latinLnBrk="0" hangingPunct="1">
        <a:defRPr sz="1215" kern="1200">
          <a:solidFill>
            <a:schemeClr val="tx1"/>
          </a:solidFill>
          <a:latin typeface="+mn-lt"/>
          <a:ea typeface="+mn-ea"/>
          <a:cs typeface="+mn-cs"/>
        </a:defRPr>
      </a:lvl7pPr>
      <a:lvl8pPr marL="2160270" algn="l" defTabSz="617220" rtl="0" eaLnBrk="1" latinLnBrk="0" hangingPunct="1">
        <a:defRPr sz="1215" kern="1200">
          <a:solidFill>
            <a:schemeClr val="tx1"/>
          </a:solidFill>
          <a:latin typeface="+mn-lt"/>
          <a:ea typeface="+mn-ea"/>
          <a:cs typeface="+mn-cs"/>
        </a:defRPr>
      </a:lvl8pPr>
      <a:lvl9pPr marL="2468880" algn="l" defTabSz="617220" rtl="0" eaLnBrk="1" latinLnBrk="0" hangingPunct="1">
        <a:defRPr sz="121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238836"/>
            <a:ext cx="7543800" cy="120896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538112"/>
            <a:ext cx="7543800" cy="335280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939695" y="5370458"/>
            <a:ext cx="984019" cy="304271"/>
          </a:xfrm>
          <a:prstGeom prst="rect">
            <a:avLst/>
          </a:prstGeom>
        </p:spPr>
        <p:txBody>
          <a:bodyPr vert="horz" lIns="91440" tIns="45720" rIns="91440" bIns="45720" rtlCol="0" anchor="ctr"/>
          <a:lstStyle>
            <a:lvl1pPr algn="r">
              <a:defRPr sz="81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44820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D102686-7964-4174-959B-F760A170CF16}"/>
              </a:ext>
            </a:extLst>
          </p:cNvPr>
          <p:cNvPicPr>
            <a:picLocks noChangeAspect="1"/>
          </p:cNvPicPr>
          <p:nvPr/>
        </p:nvPicPr>
        <p:blipFill>
          <a:blip r:embed="rId4"/>
          <a:stretch>
            <a:fillRect/>
          </a:stretch>
        </p:blipFill>
        <p:spPr>
          <a:xfrm>
            <a:off x="-11430" y="-19562"/>
            <a:ext cx="9166860" cy="5754123"/>
          </a:xfrm>
          <a:prstGeom prst="rect">
            <a:avLst/>
          </a:prstGeom>
        </p:spPr>
      </p:pic>
      <p:pic>
        <p:nvPicPr>
          <p:cNvPr id="7" name="Picture 6">
            <a:extLst>
              <a:ext uri="{FF2B5EF4-FFF2-40B4-BE49-F238E27FC236}">
                <a16:creationId xmlns:a16="http://schemas.microsoft.com/office/drawing/2014/main" id="{5FD4A23A-4682-4C27-B482-22C5CE4ACF3E}"/>
              </a:ext>
            </a:extLst>
          </p:cNvPr>
          <p:cNvPicPr>
            <a:picLocks noChangeAspect="1"/>
          </p:cNvPicPr>
          <p:nvPr/>
        </p:nvPicPr>
        <p:blipFill rotWithShape="1">
          <a:blip r:embed="rId5"/>
          <a:srcRect l="4432"/>
          <a:stretch/>
        </p:blipFill>
        <p:spPr>
          <a:xfrm>
            <a:off x="-57151" y="-19562"/>
            <a:ext cx="9212581" cy="5754122"/>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80666" y="5010156"/>
            <a:ext cx="443049" cy="443049"/>
          </a:xfrm>
          <a:prstGeom prst="rect">
            <a:avLst/>
          </a:prstGeom>
        </p:spPr>
      </p:pic>
    </p:spTree>
    <p:extLst>
      <p:ext uri="{BB962C8B-B14F-4D97-AF65-F5344CB8AC3E}">
        <p14:creationId xmlns:p14="http://schemas.microsoft.com/office/powerpoint/2010/main" val="176693993"/>
      </p:ext>
    </p:extLst>
  </p:cSld>
  <p:clrMap bg1="lt1" tx1="dk1" bg2="lt2" tx2="dk2" accent1="accent1" accent2="accent2" accent3="accent3" accent4="accent4" accent5="accent5" accent6="accent6" hlink="hlink" folHlink="folHlink"/>
  <p:sldLayoutIdLst>
    <p:sldLayoutId id="2147483687" r:id="rId1"/>
    <p:sldLayoutId id="2147483697" r:id="rId2"/>
  </p:sldLayoutIdLst>
  <p:timing>
    <p:tnLst>
      <p:par>
        <p:cTn id="1" dur="indefinite" restart="never" nodeType="tmRoot"/>
      </p:par>
    </p:tnLst>
  </p:timing>
  <p:txStyles>
    <p:titleStyle>
      <a:lvl1pPr algn="l" defTabSz="617220" rtl="0" eaLnBrk="1" latinLnBrk="0" hangingPunct="1">
        <a:lnSpc>
          <a:spcPct val="85000"/>
        </a:lnSpc>
        <a:spcBef>
          <a:spcPct val="0"/>
        </a:spcBef>
        <a:buNone/>
        <a:defRPr sz="3240" kern="1200" spc="-35" baseline="0">
          <a:solidFill>
            <a:srgbClr val="0070C0"/>
          </a:solidFill>
          <a:latin typeface="+mj-lt"/>
          <a:ea typeface="+mj-ea"/>
          <a:cs typeface="+mj-cs"/>
        </a:defRPr>
      </a:lvl1pPr>
    </p:titleStyle>
    <p:bodyStyle>
      <a:lvl1pPr marL="61722" indent="-61722" algn="l" defTabSz="617220" rtl="0" eaLnBrk="1" latinLnBrk="0" hangingPunct="1">
        <a:lnSpc>
          <a:spcPct val="90000"/>
        </a:lnSpc>
        <a:spcBef>
          <a:spcPts val="810"/>
        </a:spcBef>
        <a:spcAft>
          <a:spcPts val="135"/>
        </a:spcAft>
        <a:buClr>
          <a:srgbClr val="FC6719"/>
        </a:buClr>
        <a:buSzPct val="100000"/>
        <a:buFont typeface="Courier New" panose="02070309020205020404" pitchFamily="49" charset="0"/>
        <a:buChar char="o"/>
        <a:defRPr sz="1350" kern="1200">
          <a:solidFill>
            <a:schemeClr val="tx1">
              <a:lumMod val="75000"/>
              <a:lumOff val="25000"/>
            </a:schemeClr>
          </a:solidFill>
          <a:latin typeface="+mn-lt"/>
          <a:ea typeface="+mn-ea"/>
          <a:cs typeface="+mn-cs"/>
        </a:defRPr>
      </a:lvl1pPr>
      <a:lvl2pPr marL="259232"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mn-lt"/>
          <a:ea typeface="+mn-ea"/>
          <a:cs typeface="+mn-cs"/>
        </a:defRPr>
      </a:lvl2pPr>
      <a:lvl3pPr marL="382676"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945" kern="1200">
          <a:solidFill>
            <a:schemeClr val="tx1">
              <a:lumMod val="75000"/>
              <a:lumOff val="25000"/>
            </a:schemeClr>
          </a:solidFill>
          <a:latin typeface="+mn-lt"/>
          <a:ea typeface="+mn-ea"/>
          <a:cs typeface="+mn-cs"/>
        </a:defRPr>
      </a:lvl3pPr>
      <a:lvl4pPr marL="506120"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945" kern="1200">
          <a:solidFill>
            <a:schemeClr val="tx1">
              <a:lumMod val="75000"/>
              <a:lumOff val="25000"/>
            </a:schemeClr>
          </a:solidFill>
          <a:latin typeface="+mn-lt"/>
          <a:ea typeface="+mn-ea"/>
          <a:cs typeface="+mn-cs"/>
        </a:defRPr>
      </a:lvl4pPr>
      <a:lvl5pPr marL="629564"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945" kern="1200">
          <a:solidFill>
            <a:schemeClr val="tx1">
              <a:lumMod val="75000"/>
              <a:lumOff val="25000"/>
            </a:schemeClr>
          </a:solidFill>
          <a:latin typeface="+mn-lt"/>
          <a:ea typeface="+mn-ea"/>
          <a:cs typeface="+mn-cs"/>
        </a:defRPr>
      </a:lvl5pPr>
      <a:lvl6pPr marL="74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6pPr>
      <a:lvl7pPr marL="87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7pPr>
      <a:lvl8pPr marL="101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8pPr>
      <a:lvl9pPr marL="114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9pPr>
    </p:bodyStyle>
    <p:otherStyle>
      <a:defPPr>
        <a:defRPr lang="en-US"/>
      </a:defPPr>
      <a:lvl1pPr marL="0" algn="l" defTabSz="617220" rtl="0" eaLnBrk="1" latinLnBrk="0" hangingPunct="1">
        <a:defRPr sz="1215" kern="1200">
          <a:solidFill>
            <a:schemeClr val="tx1"/>
          </a:solidFill>
          <a:latin typeface="+mn-lt"/>
          <a:ea typeface="+mn-ea"/>
          <a:cs typeface="+mn-cs"/>
        </a:defRPr>
      </a:lvl1pPr>
      <a:lvl2pPr marL="308610" algn="l" defTabSz="617220" rtl="0" eaLnBrk="1" latinLnBrk="0" hangingPunct="1">
        <a:defRPr sz="1215" kern="1200">
          <a:solidFill>
            <a:schemeClr val="tx1"/>
          </a:solidFill>
          <a:latin typeface="+mn-lt"/>
          <a:ea typeface="+mn-ea"/>
          <a:cs typeface="+mn-cs"/>
        </a:defRPr>
      </a:lvl2pPr>
      <a:lvl3pPr marL="617220" algn="l" defTabSz="617220" rtl="0" eaLnBrk="1" latinLnBrk="0" hangingPunct="1">
        <a:defRPr sz="1215" kern="1200">
          <a:solidFill>
            <a:schemeClr val="tx1"/>
          </a:solidFill>
          <a:latin typeface="+mn-lt"/>
          <a:ea typeface="+mn-ea"/>
          <a:cs typeface="+mn-cs"/>
        </a:defRPr>
      </a:lvl3pPr>
      <a:lvl4pPr marL="925830" algn="l" defTabSz="617220" rtl="0" eaLnBrk="1" latinLnBrk="0" hangingPunct="1">
        <a:defRPr sz="1215" kern="1200">
          <a:solidFill>
            <a:schemeClr val="tx1"/>
          </a:solidFill>
          <a:latin typeface="+mn-lt"/>
          <a:ea typeface="+mn-ea"/>
          <a:cs typeface="+mn-cs"/>
        </a:defRPr>
      </a:lvl4pPr>
      <a:lvl5pPr marL="1234440" algn="l" defTabSz="617220" rtl="0" eaLnBrk="1" latinLnBrk="0" hangingPunct="1">
        <a:defRPr sz="1215" kern="1200">
          <a:solidFill>
            <a:schemeClr val="tx1"/>
          </a:solidFill>
          <a:latin typeface="+mn-lt"/>
          <a:ea typeface="+mn-ea"/>
          <a:cs typeface="+mn-cs"/>
        </a:defRPr>
      </a:lvl5pPr>
      <a:lvl6pPr marL="1543050" algn="l" defTabSz="617220" rtl="0" eaLnBrk="1" latinLnBrk="0" hangingPunct="1">
        <a:defRPr sz="1215" kern="1200">
          <a:solidFill>
            <a:schemeClr val="tx1"/>
          </a:solidFill>
          <a:latin typeface="+mn-lt"/>
          <a:ea typeface="+mn-ea"/>
          <a:cs typeface="+mn-cs"/>
        </a:defRPr>
      </a:lvl6pPr>
      <a:lvl7pPr marL="1851660" algn="l" defTabSz="617220" rtl="0" eaLnBrk="1" latinLnBrk="0" hangingPunct="1">
        <a:defRPr sz="1215" kern="1200">
          <a:solidFill>
            <a:schemeClr val="tx1"/>
          </a:solidFill>
          <a:latin typeface="+mn-lt"/>
          <a:ea typeface="+mn-ea"/>
          <a:cs typeface="+mn-cs"/>
        </a:defRPr>
      </a:lvl7pPr>
      <a:lvl8pPr marL="2160270" algn="l" defTabSz="617220" rtl="0" eaLnBrk="1" latinLnBrk="0" hangingPunct="1">
        <a:defRPr sz="1215" kern="1200">
          <a:solidFill>
            <a:schemeClr val="tx1"/>
          </a:solidFill>
          <a:latin typeface="+mn-lt"/>
          <a:ea typeface="+mn-ea"/>
          <a:cs typeface="+mn-cs"/>
        </a:defRPr>
      </a:lvl8pPr>
      <a:lvl9pPr marL="2468880" algn="l" defTabSz="617220" rtl="0" eaLnBrk="1" latinLnBrk="0" hangingPunct="1">
        <a:defRPr sz="12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238836"/>
            <a:ext cx="7543800" cy="120896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538112"/>
            <a:ext cx="7543800" cy="335280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939695" y="5370458"/>
            <a:ext cx="984019" cy="304271"/>
          </a:xfrm>
          <a:prstGeom prst="rect">
            <a:avLst/>
          </a:prstGeom>
        </p:spPr>
        <p:txBody>
          <a:bodyPr vert="horz" lIns="91440" tIns="45720" rIns="91440" bIns="45720" rtlCol="0" anchor="ctr"/>
          <a:lstStyle>
            <a:lvl1pPr algn="r">
              <a:defRPr sz="81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44820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D102686-7964-4174-959B-F760A170CF16}"/>
              </a:ext>
            </a:extLst>
          </p:cNvPr>
          <p:cNvPicPr>
            <a:picLocks noChangeAspect="1"/>
          </p:cNvPicPr>
          <p:nvPr/>
        </p:nvPicPr>
        <p:blipFill>
          <a:blip r:embed="rId3"/>
          <a:stretch>
            <a:fillRect/>
          </a:stretch>
        </p:blipFill>
        <p:spPr>
          <a:xfrm>
            <a:off x="-11430" y="-19562"/>
            <a:ext cx="9166860" cy="5754123"/>
          </a:xfrm>
          <a:prstGeom prst="rect">
            <a:avLst/>
          </a:prstGeom>
        </p:spPr>
      </p:pic>
      <p:pic>
        <p:nvPicPr>
          <p:cNvPr id="7" name="Picture 6">
            <a:extLst>
              <a:ext uri="{FF2B5EF4-FFF2-40B4-BE49-F238E27FC236}">
                <a16:creationId xmlns:a16="http://schemas.microsoft.com/office/drawing/2014/main" id="{5FD4A23A-4682-4C27-B482-22C5CE4ACF3E}"/>
              </a:ext>
            </a:extLst>
          </p:cNvPr>
          <p:cNvPicPr>
            <a:picLocks noChangeAspect="1"/>
          </p:cNvPicPr>
          <p:nvPr/>
        </p:nvPicPr>
        <p:blipFill>
          <a:blip r:embed="rId4"/>
          <a:stretch>
            <a:fillRect/>
          </a:stretch>
        </p:blipFill>
        <p:spPr>
          <a:xfrm>
            <a:off x="-484463" y="-19562"/>
            <a:ext cx="9639894" cy="5754122"/>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80666" y="5010156"/>
            <a:ext cx="443049" cy="443049"/>
          </a:xfrm>
          <a:prstGeom prst="rect">
            <a:avLst/>
          </a:prstGeom>
        </p:spPr>
      </p:pic>
    </p:spTree>
    <p:extLst>
      <p:ext uri="{BB962C8B-B14F-4D97-AF65-F5344CB8AC3E}">
        <p14:creationId xmlns:p14="http://schemas.microsoft.com/office/powerpoint/2010/main" val="4113982644"/>
      </p:ext>
    </p:extLst>
  </p:cSld>
  <p:clrMap bg1="lt1" tx1="dk1" bg2="lt2" tx2="dk2" accent1="accent1" accent2="accent2" accent3="accent3" accent4="accent4" accent5="accent5" accent6="accent6" hlink="hlink" folHlink="folHlink"/>
  <p:sldLayoutIdLst>
    <p:sldLayoutId id="2147483694" r:id="rId1"/>
  </p:sldLayoutIdLst>
  <p:timing>
    <p:tnLst>
      <p:par>
        <p:cTn id="1" dur="indefinite" restart="never" nodeType="tmRoot"/>
      </p:par>
    </p:tnLst>
  </p:timing>
  <p:txStyles>
    <p:titleStyle>
      <a:lvl1pPr algn="l" defTabSz="617220" rtl="0" eaLnBrk="1" latinLnBrk="0" hangingPunct="1">
        <a:lnSpc>
          <a:spcPct val="85000"/>
        </a:lnSpc>
        <a:spcBef>
          <a:spcPct val="0"/>
        </a:spcBef>
        <a:buNone/>
        <a:defRPr sz="3240" kern="1200" spc="-35" baseline="0">
          <a:solidFill>
            <a:srgbClr val="0070C0"/>
          </a:solidFill>
          <a:latin typeface="+mj-lt"/>
          <a:ea typeface="+mj-ea"/>
          <a:cs typeface="+mj-cs"/>
        </a:defRPr>
      </a:lvl1pPr>
    </p:titleStyle>
    <p:bodyStyle>
      <a:lvl1pPr marL="61722" indent="-61722" algn="l" defTabSz="617220" rtl="0" eaLnBrk="1" latinLnBrk="0" hangingPunct="1">
        <a:lnSpc>
          <a:spcPct val="90000"/>
        </a:lnSpc>
        <a:spcBef>
          <a:spcPts val="810"/>
        </a:spcBef>
        <a:spcAft>
          <a:spcPts val="135"/>
        </a:spcAft>
        <a:buClr>
          <a:srgbClr val="FC6719"/>
        </a:buClr>
        <a:buSzPct val="100000"/>
        <a:buFont typeface="Courier New" panose="02070309020205020404" pitchFamily="49" charset="0"/>
        <a:buChar char="o"/>
        <a:defRPr sz="1350" kern="1200">
          <a:solidFill>
            <a:schemeClr val="tx1">
              <a:lumMod val="75000"/>
              <a:lumOff val="25000"/>
            </a:schemeClr>
          </a:solidFill>
          <a:latin typeface="+mn-lt"/>
          <a:ea typeface="+mn-ea"/>
          <a:cs typeface="+mn-cs"/>
        </a:defRPr>
      </a:lvl1pPr>
      <a:lvl2pPr marL="259232"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mn-lt"/>
          <a:ea typeface="+mn-ea"/>
          <a:cs typeface="+mn-cs"/>
        </a:defRPr>
      </a:lvl2pPr>
      <a:lvl3pPr marL="382676"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945" kern="1200">
          <a:solidFill>
            <a:schemeClr val="tx1">
              <a:lumMod val="75000"/>
              <a:lumOff val="25000"/>
            </a:schemeClr>
          </a:solidFill>
          <a:latin typeface="+mn-lt"/>
          <a:ea typeface="+mn-ea"/>
          <a:cs typeface="+mn-cs"/>
        </a:defRPr>
      </a:lvl3pPr>
      <a:lvl4pPr marL="506120"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945" kern="1200">
          <a:solidFill>
            <a:schemeClr val="tx1">
              <a:lumMod val="75000"/>
              <a:lumOff val="25000"/>
            </a:schemeClr>
          </a:solidFill>
          <a:latin typeface="+mn-lt"/>
          <a:ea typeface="+mn-ea"/>
          <a:cs typeface="+mn-cs"/>
        </a:defRPr>
      </a:lvl4pPr>
      <a:lvl5pPr marL="629564"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945" kern="1200">
          <a:solidFill>
            <a:schemeClr val="tx1">
              <a:lumMod val="75000"/>
              <a:lumOff val="25000"/>
            </a:schemeClr>
          </a:solidFill>
          <a:latin typeface="+mn-lt"/>
          <a:ea typeface="+mn-ea"/>
          <a:cs typeface="+mn-cs"/>
        </a:defRPr>
      </a:lvl5pPr>
      <a:lvl6pPr marL="74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6pPr>
      <a:lvl7pPr marL="87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7pPr>
      <a:lvl8pPr marL="101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8pPr>
      <a:lvl9pPr marL="114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9pPr>
    </p:bodyStyle>
    <p:otherStyle>
      <a:defPPr>
        <a:defRPr lang="en-US"/>
      </a:defPPr>
      <a:lvl1pPr marL="0" algn="l" defTabSz="617220" rtl="0" eaLnBrk="1" latinLnBrk="0" hangingPunct="1">
        <a:defRPr sz="1215" kern="1200">
          <a:solidFill>
            <a:schemeClr val="tx1"/>
          </a:solidFill>
          <a:latin typeface="+mn-lt"/>
          <a:ea typeface="+mn-ea"/>
          <a:cs typeface="+mn-cs"/>
        </a:defRPr>
      </a:lvl1pPr>
      <a:lvl2pPr marL="308610" algn="l" defTabSz="617220" rtl="0" eaLnBrk="1" latinLnBrk="0" hangingPunct="1">
        <a:defRPr sz="1215" kern="1200">
          <a:solidFill>
            <a:schemeClr val="tx1"/>
          </a:solidFill>
          <a:latin typeface="+mn-lt"/>
          <a:ea typeface="+mn-ea"/>
          <a:cs typeface="+mn-cs"/>
        </a:defRPr>
      </a:lvl2pPr>
      <a:lvl3pPr marL="617220" algn="l" defTabSz="617220" rtl="0" eaLnBrk="1" latinLnBrk="0" hangingPunct="1">
        <a:defRPr sz="1215" kern="1200">
          <a:solidFill>
            <a:schemeClr val="tx1"/>
          </a:solidFill>
          <a:latin typeface="+mn-lt"/>
          <a:ea typeface="+mn-ea"/>
          <a:cs typeface="+mn-cs"/>
        </a:defRPr>
      </a:lvl3pPr>
      <a:lvl4pPr marL="925830" algn="l" defTabSz="617220" rtl="0" eaLnBrk="1" latinLnBrk="0" hangingPunct="1">
        <a:defRPr sz="1215" kern="1200">
          <a:solidFill>
            <a:schemeClr val="tx1"/>
          </a:solidFill>
          <a:latin typeface="+mn-lt"/>
          <a:ea typeface="+mn-ea"/>
          <a:cs typeface="+mn-cs"/>
        </a:defRPr>
      </a:lvl4pPr>
      <a:lvl5pPr marL="1234440" algn="l" defTabSz="617220" rtl="0" eaLnBrk="1" latinLnBrk="0" hangingPunct="1">
        <a:defRPr sz="1215" kern="1200">
          <a:solidFill>
            <a:schemeClr val="tx1"/>
          </a:solidFill>
          <a:latin typeface="+mn-lt"/>
          <a:ea typeface="+mn-ea"/>
          <a:cs typeface="+mn-cs"/>
        </a:defRPr>
      </a:lvl5pPr>
      <a:lvl6pPr marL="1543050" algn="l" defTabSz="617220" rtl="0" eaLnBrk="1" latinLnBrk="0" hangingPunct="1">
        <a:defRPr sz="1215" kern="1200">
          <a:solidFill>
            <a:schemeClr val="tx1"/>
          </a:solidFill>
          <a:latin typeface="+mn-lt"/>
          <a:ea typeface="+mn-ea"/>
          <a:cs typeface="+mn-cs"/>
        </a:defRPr>
      </a:lvl6pPr>
      <a:lvl7pPr marL="1851660" algn="l" defTabSz="617220" rtl="0" eaLnBrk="1" latinLnBrk="0" hangingPunct="1">
        <a:defRPr sz="1215" kern="1200">
          <a:solidFill>
            <a:schemeClr val="tx1"/>
          </a:solidFill>
          <a:latin typeface="+mn-lt"/>
          <a:ea typeface="+mn-ea"/>
          <a:cs typeface="+mn-cs"/>
        </a:defRPr>
      </a:lvl7pPr>
      <a:lvl8pPr marL="2160270" algn="l" defTabSz="617220" rtl="0" eaLnBrk="1" latinLnBrk="0" hangingPunct="1">
        <a:defRPr sz="1215" kern="1200">
          <a:solidFill>
            <a:schemeClr val="tx1"/>
          </a:solidFill>
          <a:latin typeface="+mn-lt"/>
          <a:ea typeface="+mn-ea"/>
          <a:cs typeface="+mn-cs"/>
        </a:defRPr>
      </a:lvl8pPr>
      <a:lvl9pPr marL="2468880" algn="l" defTabSz="617220" rtl="0" eaLnBrk="1" latinLnBrk="0" hangingPunct="1">
        <a:defRPr sz="12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238836"/>
            <a:ext cx="7543800" cy="120896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538112"/>
            <a:ext cx="7543800" cy="335280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939696" y="5370459"/>
            <a:ext cx="984019" cy="304271"/>
          </a:xfrm>
          <a:prstGeom prst="rect">
            <a:avLst/>
          </a:prstGeom>
        </p:spPr>
        <p:txBody>
          <a:bodyPr vert="horz" lIns="91440" tIns="45720" rIns="91440" bIns="45720" rtlCol="0" anchor="ctr"/>
          <a:lstStyle>
            <a:lvl1pPr algn="r">
              <a:defRPr sz="729">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44820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D102686-7964-4174-959B-F760A170CF16}"/>
              </a:ext>
            </a:extLst>
          </p:cNvPr>
          <p:cNvPicPr>
            <a:picLocks noChangeAspect="1"/>
          </p:cNvPicPr>
          <p:nvPr/>
        </p:nvPicPr>
        <p:blipFill>
          <a:blip r:embed="rId3"/>
          <a:stretch>
            <a:fillRect/>
          </a:stretch>
        </p:blipFill>
        <p:spPr>
          <a:xfrm>
            <a:off x="-11430" y="-19562"/>
            <a:ext cx="9166860" cy="5754123"/>
          </a:xfrm>
          <a:prstGeom prst="rect">
            <a:avLst/>
          </a:prstGeom>
        </p:spPr>
      </p:pic>
      <p:pic>
        <p:nvPicPr>
          <p:cNvPr id="7" name="Picture 6">
            <a:extLst>
              <a:ext uri="{FF2B5EF4-FFF2-40B4-BE49-F238E27FC236}">
                <a16:creationId xmlns:a16="http://schemas.microsoft.com/office/drawing/2014/main" id="{5FD4A23A-4682-4C27-B482-22C5CE4ACF3E}"/>
              </a:ext>
            </a:extLst>
          </p:cNvPr>
          <p:cNvPicPr>
            <a:picLocks noChangeAspect="1"/>
          </p:cNvPicPr>
          <p:nvPr/>
        </p:nvPicPr>
        <p:blipFill rotWithShape="1">
          <a:blip r:embed="rId4"/>
          <a:srcRect l="4432"/>
          <a:stretch/>
        </p:blipFill>
        <p:spPr>
          <a:xfrm>
            <a:off x="-57151" y="-19562"/>
            <a:ext cx="9212581" cy="5754122"/>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80666" y="5010157"/>
            <a:ext cx="443049" cy="443049"/>
          </a:xfrm>
          <a:prstGeom prst="rect">
            <a:avLst/>
          </a:prstGeom>
        </p:spPr>
      </p:pic>
    </p:spTree>
    <p:extLst>
      <p:ext uri="{BB962C8B-B14F-4D97-AF65-F5344CB8AC3E}">
        <p14:creationId xmlns:p14="http://schemas.microsoft.com/office/powerpoint/2010/main" val="1871456145"/>
      </p:ext>
    </p:extLst>
  </p:cSld>
  <p:clrMap bg1="lt1" tx1="dk1" bg2="lt2" tx2="dk2" accent1="accent1" accent2="accent2" accent3="accent3" accent4="accent4" accent5="accent5" accent6="accent6" hlink="hlink" folHlink="folHlink"/>
  <p:sldLayoutIdLst>
    <p:sldLayoutId id="2147483699" r:id="rId1"/>
  </p:sldLayoutIdLst>
  <p:timing>
    <p:tnLst>
      <p:par>
        <p:cTn id="1" dur="indefinite" restart="never" nodeType="tmRoot"/>
      </p:par>
    </p:tnLst>
  </p:timing>
  <p:txStyles>
    <p:titleStyle>
      <a:lvl1pPr algn="l" defTabSz="555498" rtl="0" eaLnBrk="1" latinLnBrk="0" hangingPunct="1">
        <a:lnSpc>
          <a:spcPct val="85000"/>
        </a:lnSpc>
        <a:spcBef>
          <a:spcPct val="0"/>
        </a:spcBef>
        <a:buNone/>
        <a:defRPr sz="2916" kern="1200" spc="-32" baseline="0">
          <a:solidFill>
            <a:srgbClr val="0070C0"/>
          </a:solidFill>
          <a:latin typeface="+mj-lt"/>
          <a:ea typeface="+mj-ea"/>
          <a:cs typeface="+mj-cs"/>
        </a:defRPr>
      </a:lvl1pPr>
    </p:titleStyle>
    <p:bodyStyle>
      <a:lvl1pPr marL="55550" indent="-55550" algn="l" defTabSz="555498" rtl="0" eaLnBrk="1" latinLnBrk="0" hangingPunct="1">
        <a:lnSpc>
          <a:spcPct val="90000"/>
        </a:lnSpc>
        <a:spcBef>
          <a:spcPts val="729"/>
        </a:spcBef>
        <a:spcAft>
          <a:spcPts val="122"/>
        </a:spcAft>
        <a:buClr>
          <a:srgbClr val="FC6719"/>
        </a:buClr>
        <a:buSzPct val="100000"/>
        <a:buFont typeface="Courier New" panose="02070309020205020404" pitchFamily="49" charset="0"/>
        <a:buChar char="o"/>
        <a:defRPr sz="1215" kern="1200">
          <a:solidFill>
            <a:schemeClr val="tx1">
              <a:lumMod val="75000"/>
              <a:lumOff val="25000"/>
            </a:schemeClr>
          </a:solidFill>
          <a:latin typeface="+mn-lt"/>
          <a:ea typeface="+mn-ea"/>
          <a:cs typeface="+mn-cs"/>
        </a:defRPr>
      </a:lvl1pPr>
      <a:lvl2pPr marL="233309" indent="-111100" algn="l" defTabSz="555498" rtl="0" eaLnBrk="1" latinLnBrk="0" hangingPunct="1">
        <a:lnSpc>
          <a:spcPct val="90000"/>
        </a:lnSpc>
        <a:spcBef>
          <a:spcPts val="122"/>
        </a:spcBef>
        <a:spcAft>
          <a:spcPts val="243"/>
        </a:spcAft>
        <a:buClr>
          <a:srgbClr val="FC6719"/>
        </a:buClr>
        <a:buFont typeface="Courier New" panose="02070309020205020404" pitchFamily="49" charset="0"/>
        <a:buChar char="o"/>
        <a:defRPr sz="1094" kern="1200">
          <a:solidFill>
            <a:schemeClr val="tx1">
              <a:lumMod val="75000"/>
              <a:lumOff val="25000"/>
            </a:schemeClr>
          </a:solidFill>
          <a:latin typeface="+mn-lt"/>
          <a:ea typeface="+mn-ea"/>
          <a:cs typeface="+mn-cs"/>
        </a:defRPr>
      </a:lvl2pPr>
      <a:lvl3pPr marL="344408" indent="-111100" algn="l" defTabSz="555498" rtl="0" eaLnBrk="1" latinLnBrk="0" hangingPunct="1">
        <a:lnSpc>
          <a:spcPct val="90000"/>
        </a:lnSpc>
        <a:spcBef>
          <a:spcPts val="122"/>
        </a:spcBef>
        <a:spcAft>
          <a:spcPts val="243"/>
        </a:spcAft>
        <a:buClr>
          <a:srgbClr val="FC6719"/>
        </a:buClr>
        <a:buFont typeface="Courier New" panose="02070309020205020404" pitchFamily="49" charset="0"/>
        <a:buChar char="o"/>
        <a:defRPr sz="851" kern="1200">
          <a:solidFill>
            <a:schemeClr val="tx1">
              <a:lumMod val="75000"/>
              <a:lumOff val="25000"/>
            </a:schemeClr>
          </a:solidFill>
          <a:latin typeface="+mn-lt"/>
          <a:ea typeface="+mn-ea"/>
          <a:cs typeface="+mn-cs"/>
        </a:defRPr>
      </a:lvl3pPr>
      <a:lvl4pPr marL="455508" indent="-111100" algn="l" defTabSz="555498" rtl="0" eaLnBrk="1" latinLnBrk="0" hangingPunct="1">
        <a:lnSpc>
          <a:spcPct val="90000"/>
        </a:lnSpc>
        <a:spcBef>
          <a:spcPts val="122"/>
        </a:spcBef>
        <a:spcAft>
          <a:spcPts val="243"/>
        </a:spcAft>
        <a:buClr>
          <a:srgbClr val="FC6719"/>
        </a:buClr>
        <a:buFont typeface="Courier New" panose="02070309020205020404" pitchFamily="49" charset="0"/>
        <a:buChar char="o"/>
        <a:defRPr sz="851" kern="1200">
          <a:solidFill>
            <a:schemeClr val="tx1">
              <a:lumMod val="75000"/>
              <a:lumOff val="25000"/>
            </a:schemeClr>
          </a:solidFill>
          <a:latin typeface="+mn-lt"/>
          <a:ea typeface="+mn-ea"/>
          <a:cs typeface="+mn-cs"/>
        </a:defRPr>
      </a:lvl4pPr>
      <a:lvl5pPr marL="566608" indent="-111100" algn="l" defTabSz="555498" rtl="0" eaLnBrk="1" latinLnBrk="0" hangingPunct="1">
        <a:lnSpc>
          <a:spcPct val="90000"/>
        </a:lnSpc>
        <a:spcBef>
          <a:spcPts val="122"/>
        </a:spcBef>
        <a:spcAft>
          <a:spcPts val="243"/>
        </a:spcAft>
        <a:buClr>
          <a:srgbClr val="FC6719"/>
        </a:buClr>
        <a:buFont typeface="Courier New" panose="02070309020205020404" pitchFamily="49" charset="0"/>
        <a:buChar char="o"/>
        <a:defRPr sz="851" kern="1200">
          <a:solidFill>
            <a:schemeClr val="tx1">
              <a:lumMod val="75000"/>
              <a:lumOff val="25000"/>
            </a:schemeClr>
          </a:solidFill>
          <a:latin typeface="+mn-lt"/>
          <a:ea typeface="+mn-ea"/>
          <a:cs typeface="+mn-cs"/>
        </a:defRPr>
      </a:lvl5pPr>
      <a:lvl6pPr marL="668250" indent="-138875" algn="l" defTabSz="555498" rtl="0" eaLnBrk="1" latinLnBrk="0" hangingPunct="1">
        <a:lnSpc>
          <a:spcPct val="90000"/>
        </a:lnSpc>
        <a:spcBef>
          <a:spcPts val="122"/>
        </a:spcBef>
        <a:spcAft>
          <a:spcPts val="243"/>
        </a:spcAft>
        <a:buClr>
          <a:schemeClr val="accent1"/>
        </a:buClr>
        <a:buFont typeface="Calibri" pitchFamily="34" charset="0"/>
        <a:buChar char="◦"/>
        <a:defRPr sz="851" kern="1200">
          <a:solidFill>
            <a:schemeClr val="tx1">
              <a:lumMod val="75000"/>
              <a:lumOff val="25000"/>
            </a:schemeClr>
          </a:solidFill>
          <a:latin typeface="+mn-lt"/>
          <a:ea typeface="+mn-ea"/>
          <a:cs typeface="+mn-cs"/>
        </a:defRPr>
      </a:lvl6pPr>
      <a:lvl7pPr marL="789750" indent="-138875" algn="l" defTabSz="555498" rtl="0" eaLnBrk="1" latinLnBrk="0" hangingPunct="1">
        <a:lnSpc>
          <a:spcPct val="90000"/>
        </a:lnSpc>
        <a:spcBef>
          <a:spcPts val="122"/>
        </a:spcBef>
        <a:spcAft>
          <a:spcPts val="243"/>
        </a:spcAft>
        <a:buClr>
          <a:schemeClr val="accent1"/>
        </a:buClr>
        <a:buFont typeface="Calibri" pitchFamily="34" charset="0"/>
        <a:buChar char="◦"/>
        <a:defRPr sz="851" kern="1200">
          <a:solidFill>
            <a:schemeClr val="tx1">
              <a:lumMod val="75000"/>
              <a:lumOff val="25000"/>
            </a:schemeClr>
          </a:solidFill>
          <a:latin typeface="+mn-lt"/>
          <a:ea typeface="+mn-ea"/>
          <a:cs typeface="+mn-cs"/>
        </a:defRPr>
      </a:lvl7pPr>
      <a:lvl8pPr marL="911250" indent="-138875" algn="l" defTabSz="555498" rtl="0" eaLnBrk="1" latinLnBrk="0" hangingPunct="1">
        <a:lnSpc>
          <a:spcPct val="90000"/>
        </a:lnSpc>
        <a:spcBef>
          <a:spcPts val="122"/>
        </a:spcBef>
        <a:spcAft>
          <a:spcPts val="243"/>
        </a:spcAft>
        <a:buClr>
          <a:schemeClr val="accent1"/>
        </a:buClr>
        <a:buFont typeface="Calibri" pitchFamily="34" charset="0"/>
        <a:buChar char="◦"/>
        <a:defRPr sz="851" kern="1200">
          <a:solidFill>
            <a:schemeClr val="tx1">
              <a:lumMod val="75000"/>
              <a:lumOff val="25000"/>
            </a:schemeClr>
          </a:solidFill>
          <a:latin typeface="+mn-lt"/>
          <a:ea typeface="+mn-ea"/>
          <a:cs typeface="+mn-cs"/>
        </a:defRPr>
      </a:lvl8pPr>
      <a:lvl9pPr marL="1032750" indent="-138875" algn="l" defTabSz="555498" rtl="0" eaLnBrk="1" latinLnBrk="0" hangingPunct="1">
        <a:lnSpc>
          <a:spcPct val="90000"/>
        </a:lnSpc>
        <a:spcBef>
          <a:spcPts val="122"/>
        </a:spcBef>
        <a:spcAft>
          <a:spcPts val="243"/>
        </a:spcAft>
        <a:buClr>
          <a:schemeClr val="accent1"/>
        </a:buClr>
        <a:buFont typeface="Calibri" pitchFamily="34" charset="0"/>
        <a:buChar char="◦"/>
        <a:defRPr sz="851" kern="1200">
          <a:solidFill>
            <a:schemeClr val="tx1">
              <a:lumMod val="75000"/>
              <a:lumOff val="25000"/>
            </a:schemeClr>
          </a:solidFill>
          <a:latin typeface="+mn-lt"/>
          <a:ea typeface="+mn-ea"/>
          <a:cs typeface="+mn-cs"/>
        </a:defRPr>
      </a:lvl9pPr>
    </p:bodyStyle>
    <p:otherStyle>
      <a:defPPr>
        <a:defRPr lang="en-US"/>
      </a:defPPr>
      <a:lvl1pPr marL="0" algn="l" defTabSz="555498" rtl="0" eaLnBrk="1" latinLnBrk="0" hangingPunct="1">
        <a:defRPr sz="1094" kern="1200">
          <a:solidFill>
            <a:schemeClr val="tx1"/>
          </a:solidFill>
          <a:latin typeface="+mn-lt"/>
          <a:ea typeface="+mn-ea"/>
          <a:cs typeface="+mn-cs"/>
        </a:defRPr>
      </a:lvl1pPr>
      <a:lvl2pPr marL="277749" algn="l" defTabSz="555498" rtl="0" eaLnBrk="1" latinLnBrk="0" hangingPunct="1">
        <a:defRPr sz="1094" kern="1200">
          <a:solidFill>
            <a:schemeClr val="tx1"/>
          </a:solidFill>
          <a:latin typeface="+mn-lt"/>
          <a:ea typeface="+mn-ea"/>
          <a:cs typeface="+mn-cs"/>
        </a:defRPr>
      </a:lvl2pPr>
      <a:lvl3pPr marL="555498" algn="l" defTabSz="555498" rtl="0" eaLnBrk="1" latinLnBrk="0" hangingPunct="1">
        <a:defRPr sz="1094" kern="1200">
          <a:solidFill>
            <a:schemeClr val="tx1"/>
          </a:solidFill>
          <a:latin typeface="+mn-lt"/>
          <a:ea typeface="+mn-ea"/>
          <a:cs typeface="+mn-cs"/>
        </a:defRPr>
      </a:lvl3pPr>
      <a:lvl4pPr marL="833247" algn="l" defTabSz="555498" rtl="0" eaLnBrk="1" latinLnBrk="0" hangingPunct="1">
        <a:defRPr sz="1094" kern="1200">
          <a:solidFill>
            <a:schemeClr val="tx1"/>
          </a:solidFill>
          <a:latin typeface="+mn-lt"/>
          <a:ea typeface="+mn-ea"/>
          <a:cs typeface="+mn-cs"/>
        </a:defRPr>
      </a:lvl4pPr>
      <a:lvl5pPr marL="1110996" algn="l" defTabSz="555498" rtl="0" eaLnBrk="1" latinLnBrk="0" hangingPunct="1">
        <a:defRPr sz="1094" kern="1200">
          <a:solidFill>
            <a:schemeClr val="tx1"/>
          </a:solidFill>
          <a:latin typeface="+mn-lt"/>
          <a:ea typeface="+mn-ea"/>
          <a:cs typeface="+mn-cs"/>
        </a:defRPr>
      </a:lvl5pPr>
      <a:lvl6pPr marL="1388745" algn="l" defTabSz="555498" rtl="0" eaLnBrk="1" latinLnBrk="0" hangingPunct="1">
        <a:defRPr sz="1094" kern="1200">
          <a:solidFill>
            <a:schemeClr val="tx1"/>
          </a:solidFill>
          <a:latin typeface="+mn-lt"/>
          <a:ea typeface="+mn-ea"/>
          <a:cs typeface="+mn-cs"/>
        </a:defRPr>
      </a:lvl6pPr>
      <a:lvl7pPr marL="1666494" algn="l" defTabSz="555498" rtl="0" eaLnBrk="1" latinLnBrk="0" hangingPunct="1">
        <a:defRPr sz="1094" kern="1200">
          <a:solidFill>
            <a:schemeClr val="tx1"/>
          </a:solidFill>
          <a:latin typeface="+mn-lt"/>
          <a:ea typeface="+mn-ea"/>
          <a:cs typeface="+mn-cs"/>
        </a:defRPr>
      </a:lvl7pPr>
      <a:lvl8pPr marL="1944243" algn="l" defTabSz="555498" rtl="0" eaLnBrk="1" latinLnBrk="0" hangingPunct="1">
        <a:defRPr sz="1094" kern="1200">
          <a:solidFill>
            <a:schemeClr val="tx1"/>
          </a:solidFill>
          <a:latin typeface="+mn-lt"/>
          <a:ea typeface="+mn-ea"/>
          <a:cs typeface="+mn-cs"/>
        </a:defRPr>
      </a:lvl8pPr>
      <a:lvl9pPr marL="2221992" algn="l" defTabSz="555498" rtl="0" eaLnBrk="1" latinLnBrk="0" hangingPunct="1">
        <a:defRPr sz="10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tmp"/><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3.tmp"/></Relationships>
</file>

<file path=ppt/slides/_rels/slide16.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28.tmp"/><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mp"/><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46434"/>
            <a:ext cx="7584948" cy="685800"/>
          </a:xfrm>
        </p:spPr>
        <p:txBody>
          <a:bodyPr/>
          <a:lstStyle/>
          <a:p>
            <a:r>
              <a:rPr lang="en-US" b="1" dirty="0" smtClean="0">
                <a:solidFill>
                  <a:srgbClr val="006AA6"/>
                </a:solidFill>
                <a:latin typeface="Arial" panose="020B0604020202020204" pitchFamily="34" charset="0"/>
                <a:cs typeface="Arial" panose="020B0604020202020204" pitchFamily="34" charset="0"/>
              </a:rPr>
              <a:t>CMZ Preliminary Recommendations</a:t>
            </a:r>
            <a:endParaRPr lang="en-US" b="1" dirty="0">
              <a:solidFill>
                <a:srgbClr val="006AA6"/>
              </a:solidFill>
              <a:latin typeface="Arial" panose="020B0604020202020204" pitchFamily="34" charset="0"/>
              <a:cs typeface="Arial" panose="020B0604020202020204" pitchFamily="34" charset="0"/>
            </a:endParaRPr>
          </a:p>
        </p:txBody>
      </p:sp>
      <p:sp>
        <p:nvSpPr>
          <p:cNvPr id="3" name="Text Placeholder 2"/>
          <p:cNvSpPr>
            <a:spLocks noGrp="1"/>
          </p:cNvSpPr>
          <p:nvPr>
            <p:ph type="body" sz="half" idx="2"/>
          </p:nvPr>
        </p:nvSpPr>
        <p:spPr>
          <a:xfrm>
            <a:off x="0" y="5537607"/>
            <a:ext cx="7584948" cy="495300"/>
          </a:xfrm>
        </p:spPr>
        <p:txBody>
          <a:bodyPr>
            <a:normAutofit/>
          </a:bodyPr>
          <a:lstStyle/>
          <a:p>
            <a:r>
              <a:rPr lang="en-US" sz="1400" dirty="0" smtClean="0">
                <a:solidFill>
                  <a:schemeClr val="bg1"/>
                </a:solidFill>
                <a:latin typeface="Arial" panose="020B0604020202020204" pitchFamily="34" charset="0"/>
                <a:cs typeface="Arial" panose="020B0604020202020204" pitchFamily="34" charset="0"/>
              </a:rPr>
              <a:t>Community Information Sessions: February 2019</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23049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Mobility on Demand (PMOD)</a:t>
            </a:r>
            <a:endParaRPr lang="en-US" dirty="0"/>
          </a:p>
        </p:txBody>
      </p:sp>
      <p:sp>
        <p:nvSpPr>
          <p:cNvPr id="5" name="TextBox 4"/>
          <p:cNvSpPr txBox="1"/>
          <p:nvPr/>
        </p:nvSpPr>
        <p:spPr>
          <a:xfrm>
            <a:off x="3207671" y="1123271"/>
            <a:ext cx="2891790" cy="400110"/>
          </a:xfrm>
          <a:prstGeom prst="rect">
            <a:avLst/>
          </a:prstGeom>
          <a:noFill/>
        </p:spPr>
        <p:txBody>
          <a:bodyPr wrap="square" rtlCol="0">
            <a:spAutoFit/>
          </a:bodyPr>
          <a:lstStyle/>
          <a:p>
            <a:r>
              <a:rPr lang="en-US" sz="2000" b="1" dirty="0">
                <a:solidFill>
                  <a:schemeClr val="tx2"/>
                </a:solidFill>
              </a:rPr>
              <a:t>What is it?</a:t>
            </a:r>
          </a:p>
        </p:txBody>
      </p:sp>
      <p:sp>
        <p:nvSpPr>
          <p:cNvPr id="3" name="Content Placeholder 2"/>
          <p:cNvSpPr>
            <a:spLocks noGrp="1"/>
          </p:cNvSpPr>
          <p:nvPr>
            <p:ph idx="1"/>
          </p:nvPr>
        </p:nvSpPr>
        <p:spPr>
          <a:xfrm>
            <a:off x="3254482" y="1523381"/>
            <a:ext cx="5567400" cy="1469200"/>
          </a:xfrm>
        </p:spPr>
        <p:txBody>
          <a:bodyPr>
            <a:noAutofit/>
          </a:bodyPr>
          <a:lstStyle/>
          <a:p>
            <a:r>
              <a:rPr lang="en-US" sz="1800" dirty="0" smtClean="0"/>
              <a:t>Provides on-demand, door-to-door transportation for individuals or small groups</a:t>
            </a:r>
          </a:p>
          <a:p>
            <a:r>
              <a:rPr lang="en-US" sz="1800" dirty="0" smtClean="0"/>
              <a:t>Service provided by a third-party (TNC, taxi, etc.)</a:t>
            </a:r>
          </a:p>
          <a:p>
            <a:r>
              <a:rPr lang="en-US" sz="1800" dirty="0" smtClean="0"/>
              <a:t>Fare can include fixed price and/or maximum RTS subsidy per ride</a:t>
            </a:r>
            <a:endParaRPr lang="en-US" sz="1800" dirty="0"/>
          </a:p>
        </p:txBody>
      </p:sp>
      <p:sp>
        <p:nvSpPr>
          <p:cNvPr id="7" name="TextBox 6"/>
          <p:cNvSpPr txBox="1"/>
          <p:nvPr/>
        </p:nvSpPr>
        <p:spPr>
          <a:xfrm>
            <a:off x="395894" y="3322320"/>
            <a:ext cx="4886399" cy="400110"/>
          </a:xfrm>
          <a:prstGeom prst="rect">
            <a:avLst/>
          </a:prstGeom>
          <a:noFill/>
        </p:spPr>
        <p:txBody>
          <a:bodyPr wrap="square" rtlCol="0">
            <a:spAutoFit/>
          </a:bodyPr>
          <a:lstStyle/>
          <a:p>
            <a:r>
              <a:rPr lang="en-US" sz="2000" b="1" dirty="0" smtClean="0">
                <a:solidFill>
                  <a:schemeClr val="tx2"/>
                </a:solidFill>
              </a:rPr>
              <a:t>Why it is Recommended for RTS?</a:t>
            </a:r>
            <a:endParaRPr lang="en-US" sz="2000" b="1" dirty="0">
              <a:solidFill>
                <a:schemeClr val="tx2"/>
              </a:solidFill>
            </a:endParaRPr>
          </a:p>
        </p:txBody>
      </p:sp>
      <p:sp>
        <p:nvSpPr>
          <p:cNvPr id="8" name="Content Placeholder 2"/>
          <p:cNvSpPr txBox="1">
            <a:spLocks/>
          </p:cNvSpPr>
          <p:nvPr/>
        </p:nvSpPr>
        <p:spPr>
          <a:xfrm>
            <a:off x="506763" y="3729329"/>
            <a:ext cx="7691663" cy="1767912"/>
          </a:xfrm>
          <a:prstGeom prst="rect">
            <a:avLst/>
          </a:prstGeom>
        </p:spPr>
        <p:txBody>
          <a:bodyPr vert="horz" lIns="0" tIns="45720" rIns="0" bIns="45720" rtlCol="0">
            <a:normAutofit lnSpcReduction="10000"/>
          </a:bodyPr>
          <a:lstStyle>
            <a:lvl1pPr marL="227172" indent="-227172" algn="l" defTabSz="617220" rtl="0" eaLnBrk="1" latinLnBrk="0" hangingPunct="1">
              <a:lnSpc>
                <a:spcPct val="90000"/>
              </a:lnSpc>
              <a:spcBef>
                <a:spcPts val="810"/>
              </a:spcBef>
              <a:spcAft>
                <a:spcPts val="135"/>
              </a:spcAft>
              <a:buClr>
                <a:srgbClr val="FC6719"/>
              </a:buClr>
              <a:buSzPct val="100000"/>
              <a:buFont typeface="Courier New" panose="02070309020205020404" pitchFamily="49" charset="0"/>
              <a:buChar char="o"/>
              <a:defRPr sz="189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03635" indent="-195025" algn="l" defTabSz="617220" rtl="0" eaLnBrk="1" latinLnBrk="0" hangingPunct="1">
              <a:lnSpc>
                <a:spcPct val="90000"/>
              </a:lnSpc>
              <a:spcBef>
                <a:spcPts val="135"/>
              </a:spcBef>
              <a:spcAft>
                <a:spcPts val="270"/>
              </a:spcAft>
              <a:buClr>
                <a:srgbClr val="FC6719"/>
              </a:buClr>
              <a:buFont typeface="Wingdings" charset="2"/>
              <a:buChar char="§"/>
              <a:defRPr sz="162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62915" indent="-154305" algn="l" defTabSz="617220" rtl="0" eaLnBrk="1" latinLnBrk="0" hangingPunct="1">
              <a:lnSpc>
                <a:spcPct val="90000"/>
              </a:lnSpc>
              <a:spcBef>
                <a:spcPts val="135"/>
              </a:spcBef>
              <a:spcAft>
                <a:spcPts val="270"/>
              </a:spcAft>
              <a:buClr>
                <a:schemeClr val="accent2"/>
              </a:buClr>
              <a:buFont typeface="Calibri" panose="020F0502020204030204" pitchFamily="34" charset="0"/>
              <a:buChar char="‒"/>
              <a:defRPr sz="1215"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06120"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29564"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74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6pPr>
            <a:lvl7pPr marL="87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7pPr>
            <a:lvl8pPr marL="101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8pPr>
            <a:lvl9pPr marL="114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9pPr>
          </a:lstStyle>
          <a:p>
            <a:pPr fontAlgn="auto"/>
            <a:r>
              <a:rPr lang="en-US" sz="1800" dirty="0" smtClean="0"/>
              <a:t>Offers reliable transportation option in CMZs when RTS service is not running</a:t>
            </a:r>
          </a:p>
          <a:p>
            <a:pPr fontAlgn="auto"/>
            <a:r>
              <a:rPr lang="en-US" sz="1800" dirty="0" smtClean="0"/>
              <a:t>On-demand, curb-to-curb service provides access to transportation when needed during low-demand times of the day</a:t>
            </a:r>
          </a:p>
          <a:p>
            <a:pPr fontAlgn="auto"/>
            <a:r>
              <a:rPr lang="en-US" sz="1800" dirty="0" smtClean="0"/>
              <a:t>Provides expanded access to CMZ destinations and the larger bus system on weekdays and weekends</a:t>
            </a:r>
            <a:endParaRPr lang="en-US" sz="1800" dirty="0"/>
          </a:p>
        </p:txBody>
      </p:sp>
      <p:pic>
        <p:nvPicPr>
          <p:cNvPr id="205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786" r="19535"/>
          <a:stretch/>
        </p:blipFill>
        <p:spPr bwMode="auto">
          <a:xfrm>
            <a:off x="506765" y="1216789"/>
            <a:ext cx="2622252" cy="180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407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RTS-Enterprise Rideshare</a:t>
            </a:r>
            <a:br>
              <a:rPr lang="en-US" dirty="0" smtClean="0"/>
            </a:br>
            <a:r>
              <a:rPr lang="en-US" dirty="0" smtClean="0"/>
              <a:t>Vanpool Program</a:t>
            </a:r>
            <a:endParaRPr lang="en-US" dirty="0"/>
          </a:p>
        </p:txBody>
      </p:sp>
      <p:sp>
        <p:nvSpPr>
          <p:cNvPr id="5" name="TextBox 4"/>
          <p:cNvSpPr txBox="1"/>
          <p:nvPr/>
        </p:nvSpPr>
        <p:spPr>
          <a:xfrm>
            <a:off x="3207671" y="1123271"/>
            <a:ext cx="2891790" cy="400110"/>
          </a:xfrm>
          <a:prstGeom prst="rect">
            <a:avLst/>
          </a:prstGeom>
          <a:noFill/>
        </p:spPr>
        <p:txBody>
          <a:bodyPr wrap="square" rtlCol="0">
            <a:spAutoFit/>
          </a:bodyPr>
          <a:lstStyle/>
          <a:p>
            <a:r>
              <a:rPr lang="en-US" sz="2000" b="1" dirty="0">
                <a:solidFill>
                  <a:schemeClr val="tx2"/>
                </a:solidFill>
              </a:rPr>
              <a:t>What is it?</a:t>
            </a:r>
          </a:p>
        </p:txBody>
      </p:sp>
      <p:sp>
        <p:nvSpPr>
          <p:cNvPr id="3" name="Content Placeholder 2"/>
          <p:cNvSpPr>
            <a:spLocks noGrp="1"/>
          </p:cNvSpPr>
          <p:nvPr>
            <p:ph idx="1"/>
          </p:nvPr>
        </p:nvSpPr>
        <p:spPr>
          <a:xfrm>
            <a:off x="3315761" y="1524101"/>
            <a:ext cx="5567400" cy="1469200"/>
          </a:xfrm>
        </p:spPr>
        <p:txBody>
          <a:bodyPr>
            <a:noAutofit/>
          </a:bodyPr>
          <a:lstStyle/>
          <a:p>
            <a:r>
              <a:rPr lang="en-US" sz="1800" dirty="0" smtClean="0"/>
              <a:t>Several </a:t>
            </a:r>
            <a:r>
              <a:rPr lang="en-US" sz="1800" dirty="0"/>
              <a:t>individuals commute together to and from similar geographic locations in a van or SUV</a:t>
            </a:r>
          </a:p>
          <a:p>
            <a:r>
              <a:rPr lang="en-US" sz="1800" dirty="0" smtClean="0"/>
              <a:t>Driving </a:t>
            </a:r>
            <a:r>
              <a:rPr lang="en-US" sz="1800" dirty="0"/>
              <a:t>responsibilities shared by commuters, rotating daily or </a:t>
            </a:r>
            <a:r>
              <a:rPr lang="en-US" sz="1800" dirty="0" smtClean="0"/>
              <a:t>weekly</a:t>
            </a:r>
          </a:p>
          <a:p>
            <a:r>
              <a:rPr lang="en-US" sz="1800" dirty="0" smtClean="0"/>
              <a:t>No cost or liability for employers</a:t>
            </a:r>
            <a:endParaRPr lang="en-US" sz="1800" dirty="0"/>
          </a:p>
          <a:p>
            <a:r>
              <a:rPr lang="en-US" sz="1800" dirty="0" smtClean="0"/>
              <a:t>Currently </a:t>
            </a:r>
            <a:r>
              <a:rPr lang="en-US" sz="1800" dirty="0"/>
              <a:t>offered by RTS through Enterprise Rideshare (myRTS.com/Vanpool)</a:t>
            </a:r>
          </a:p>
          <a:p>
            <a:endParaRPr lang="en-US" sz="1800" dirty="0"/>
          </a:p>
        </p:txBody>
      </p:sp>
      <p:sp>
        <p:nvSpPr>
          <p:cNvPr id="7" name="TextBox 6"/>
          <p:cNvSpPr txBox="1"/>
          <p:nvPr/>
        </p:nvSpPr>
        <p:spPr>
          <a:xfrm>
            <a:off x="395894" y="3948271"/>
            <a:ext cx="4886399" cy="400110"/>
          </a:xfrm>
          <a:prstGeom prst="rect">
            <a:avLst/>
          </a:prstGeom>
          <a:noFill/>
        </p:spPr>
        <p:txBody>
          <a:bodyPr wrap="square" rtlCol="0">
            <a:spAutoFit/>
          </a:bodyPr>
          <a:lstStyle/>
          <a:p>
            <a:r>
              <a:rPr lang="en-US" sz="2000" b="1" dirty="0" smtClean="0">
                <a:solidFill>
                  <a:schemeClr val="tx2"/>
                </a:solidFill>
              </a:rPr>
              <a:t>Why does RTS offer it?</a:t>
            </a:r>
            <a:endParaRPr lang="en-US" sz="2000" b="1" dirty="0">
              <a:solidFill>
                <a:schemeClr val="tx2"/>
              </a:solidFill>
            </a:endParaRPr>
          </a:p>
        </p:txBody>
      </p:sp>
      <p:sp>
        <p:nvSpPr>
          <p:cNvPr id="9" name="Content Placeholder 2"/>
          <p:cNvSpPr txBox="1">
            <a:spLocks/>
          </p:cNvSpPr>
          <p:nvPr/>
        </p:nvSpPr>
        <p:spPr>
          <a:xfrm>
            <a:off x="439147" y="4325678"/>
            <a:ext cx="7691663" cy="474321"/>
          </a:xfrm>
          <a:prstGeom prst="rect">
            <a:avLst/>
          </a:prstGeom>
        </p:spPr>
        <p:txBody>
          <a:bodyPr vert="horz" lIns="0" tIns="45720" rIns="0" bIns="45720" rtlCol="0">
            <a:normAutofit/>
          </a:bodyPr>
          <a:lstStyle>
            <a:lvl1pPr marL="227172" indent="-227172" algn="l" defTabSz="617220" rtl="0" eaLnBrk="1" latinLnBrk="0" hangingPunct="1">
              <a:lnSpc>
                <a:spcPct val="90000"/>
              </a:lnSpc>
              <a:spcBef>
                <a:spcPts val="810"/>
              </a:spcBef>
              <a:spcAft>
                <a:spcPts val="135"/>
              </a:spcAft>
              <a:buClr>
                <a:srgbClr val="FC6719"/>
              </a:buClr>
              <a:buSzPct val="100000"/>
              <a:buFont typeface="Courier New" panose="02070309020205020404" pitchFamily="49" charset="0"/>
              <a:buChar char="o"/>
              <a:defRPr sz="189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03635" indent="-195025" algn="l" defTabSz="617220" rtl="0" eaLnBrk="1" latinLnBrk="0" hangingPunct="1">
              <a:lnSpc>
                <a:spcPct val="90000"/>
              </a:lnSpc>
              <a:spcBef>
                <a:spcPts val="135"/>
              </a:spcBef>
              <a:spcAft>
                <a:spcPts val="270"/>
              </a:spcAft>
              <a:buClr>
                <a:srgbClr val="FC6719"/>
              </a:buClr>
              <a:buFont typeface="Wingdings" charset="2"/>
              <a:buChar char="§"/>
              <a:defRPr sz="162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62915" indent="-154305" algn="l" defTabSz="617220" rtl="0" eaLnBrk="1" latinLnBrk="0" hangingPunct="1">
              <a:lnSpc>
                <a:spcPct val="90000"/>
              </a:lnSpc>
              <a:spcBef>
                <a:spcPts val="135"/>
              </a:spcBef>
              <a:spcAft>
                <a:spcPts val="270"/>
              </a:spcAft>
              <a:buClr>
                <a:schemeClr val="accent2"/>
              </a:buClr>
              <a:buFont typeface="Calibri" panose="020F0502020204030204" pitchFamily="34" charset="0"/>
              <a:buChar char="‒"/>
              <a:defRPr sz="1215"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06120"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29564"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74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6pPr>
            <a:lvl7pPr marL="87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7pPr>
            <a:lvl8pPr marL="101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8pPr>
            <a:lvl9pPr marL="114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9pPr>
          </a:lstStyle>
          <a:p>
            <a:pPr fontAlgn="auto"/>
            <a:r>
              <a:rPr lang="en-US" sz="1800" dirty="0" smtClean="0"/>
              <a:t>It offers alternative, reliable transportation where demand is low.</a:t>
            </a:r>
          </a:p>
        </p:txBody>
      </p:sp>
      <p:pic>
        <p:nvPicPr>
          <p:cNvPr id="10" name="Picture 9" title="Man getting into a RTS-Enterprise Rideshare v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971" y="1353471"/>
            <a:ext cx="2714479" cy="1810460"/>
          </a:xfrm>
          <a:prstGeom prst="rect">
            <a:avLst/>
          </a:prstGeom>
        </p:spPr>
      </p:pic>
    </p:spTree>
    <p:extLst>
      <p:ext uri="{BB962C8B-B14F-4D97-AF65-F5344CB8AC3E}">
        <p14:creationId xmlns:p14="http://schemas.microsoft.com/office/powerpoint/2010/main" val="300865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Get a Ride in CMZs</a:t>
            </a:r>
            <a:endParaRPr lang="en-US" dirty="0"/>
          </a:p>
        </p:txBody>
      </p:sp>
      <p:sp>
        <p:nvSpPr>
          <p:cNvPr id="3" name="Content Placeholder 2"/>
          <p:cNvSpPr>
            <a:spLocks noGrp="1"/>
          </p:cNvSpPr>
          <p:nvPr>
            <p:ph idx="1"/>
          </p:nvPr>
        </p:nvSpPr>
        <p:spPr>
          <a:xfrm>
            <a:off x="327314" y="1971304"/>
            <a:ext cx="5044786" cy="2232346"/>
          </a:xfrm>
        </p:spPr>
        <p:txBody>
          <a:bodyPr>
            <a:normAutofit/>
          </a:bodyPr>
          <a:lstStyle/>
          <a:p>
            <a:r>
              <a:rPr lang="en-US" sz="2000" b="1" dirty="0" smtClean="0">
                <a:solidFill>
                  <a:srgbClr val="006AA6"/>
                </a:solidFill>
              </a:rPr>
              <a:t>Customers will have multiple options to book their trips:</a:t>
            </a:r>
          </a:p>
          <a:p>
            <a:pPr lvl="1"/>
            <a:endParaRPr lang="en-US" sz="1800" dirty="0" smtClean="0">
              <a:solidFill>
                <a:schemeClr val="tx1"/>
              </a:solidFill>
            </a:endParaRPr>
          </a:p>
          <a:p>
            <a:pPr lvl="1"/>
            <a:r>
              <a:rPr lang="en-US" sz="1800" dirty="0" smtClean="0">
                <a:solidFill>
                  <a:schemeClr val="tx1"/>
                </a:solidFill>
              </a:rPr>
              <a:t>Call the RTS Customer Service Center</a:t>
            </a:r>
          </a:p>
          <a:p>
            <a:pPr lvl="1"/>
            <a:r>
              <a:rPr lang="en-US" sz="1800" dirty="0" smtClean="0">
                <a:solidFill>
                  <a:schemeClr val="tx1"/>
                </a:solidFill>
              </a:rPr>
              <a:t>Online at myRTS.com</a:t>
            </a:r>
          </a:p>
          <a:p>
            <a:pPr lvl="1"/>
            <a:r>
              <a:rPr lang="en-US" sz="1800" dirty="0" smtClean="0">
                <a:solidFill>
                  <a:schemeClr val="tx1"/>
                </a:solidFill>
              </a:rPr>
              <a:t>The RTS Mobile App</a:t>
            </a:r>
          </a:p>
          <a:p>
            <a:pPr lvl="4"/>
            <a:r>
              <a:rPr lang="en-US" sz="1395" dirty="0" smtClean="0">
                <a:solidFill>
                  <a:schemeClr val="tx1"/>
                </a:solidFill>
              </a:rPr>
              <a:t>Mobile ticketing technology expected to launch in 2020</a:t>
            </a:r>
          </a:p>
        </p:txBody>
      </p:sp>
      <p:pic>
        <p:nvPicPr>
          <p:cNvPr id="4" name="Picture 2" descr="Image result for mobility on demand app v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683" y="2179635"/>
            <a:ext cx="2914650" cy="181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998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Brockport CMZ</a:t>
            </a:r>
            <a:br>
              <a:rPr lang="en-US" dirty="0" smtClean="0"/>
            </a:br>
            <a:r>
              <a:rPr lang="en-US" sz="2000" i="1" dirty="0" smtClean="0"/>
              <a:t>Consultant Recommendation</a:t>
            </a:r>
            <a:endParaRPr lang="en-US" sz="2000" i="1" dirty="0"/>
          </a:p>
        </p:txBody>
      </p:sp>
      <p:sp>
        <p:nvSpPr>
          <p:cNvPr id="5" name="Content Placeholder 2"/>
          <p:cNvSpPr txBox="1">
            <a:spLocks/>
          </p:cNvSpPr>
          <p:nvPr/>
        </p:nvSpPr>
        <p:spPr>
          <a:xfrm>
            <a:off x="6358110" y="1194164"/>
            <a:ext cx="2785890" cy="4315521"/>
          </a:xfrm>
          <a:prstGeom prst="rect">
            <a:avLst/>
          </a:prstGeom>
        </p:spPr>
        <p:txBody>
          <a:bodyPr vert="horz" lIns="0" tIns="45720" rIns="0" bIns="45720" rtlCol="0">
            <a:normAutofit fontScale="77500" lnSpcReduction="20000"/>
          </a:bodyPr>
          <a:lstStyle>
            <a:lvl1pPr marL="227172" indent="-227172" algn="l" defTabSz="617220" rtl="0" eaLnBrk="1" latinLnBrk="0" hangingPunct="1">
              <a:lnSpc>
                <a:spcPct val="90000"/>
              </a:lnSpc>
              <a:spcBef>
                <a:spcPts val="810"/>
              </a:spcBef>
              <a:spcAft>
                <a:spcPts val="135"/>
              </a:spcAft>
              <a:buClr>
                <a:srgbClr val="FC6719"/>
              </a:buClr>
              <a:buSzPct val="100000"/>
              <a:buFont typeface="Courier New" panose="02070309020205020404" pitchFamily="49" charset="0"/>
              <a:buChar char="o"/>
              <a:defRPr sz="189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03635" indent="-195025" algn="l" defTabSz="617220" rtl="0" eaLnBrk="1" latinLnBrk="0" hangingPunct="1">
              <a:lnSpc>
                <a:spcPct val="90000"/>
              </a:lnSpc>
              <a:spcBef>
                <a:spcPts val="135"/>
              </a:spcBef>
              <a:spcAft>
                <a:spcPts val="270"/>
              </a:spcAft>
              <a:buClr>
                <a:srgbClr val="FC6719"/>
              </a:buClr>
              <a:buFont typeface="Wingdings" charset="2"/>
              <a:buChar char="§"/>
              <a:defRPr sz="162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62915" indent="-154305" algn="l" defTabSz="617220" rtl="0" eaLnBrk="1" latinLnBrk="0" hangingPunct="1">
              <a:lnSpc>
                <a:spcPct val="90000"/>
              </a:lnSpc>
              <a:spcBef>
                <a:spcPts val="135"/>
              </a:spcBef>
              <a:spcAft>
                <a:spcPts val="270"/>
              </a:spcAft>
              <a:buClr>
                <a:schemeClr val="accent2"/>
              </a:buClr>
              <a:buFont typeface="Calibri" panose="020F0502020204030204" pitchFamily="34" charset="0"/>
              <a:buChar char="‒"/>
              <a:defRPr sz="1215"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06120"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29564"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74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6pPr>
            <a:lvl7pPr marL="87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7pPr>
            <a:lvl8pPr marL="101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8pPr>
            <a:lvl9pPr marL="114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9pPr>
          </a:lstStyle>
          <a:p>
            <a:pPr marL="0" indent="0" fontAlgn="auto">
              <a:buNone/>
            </a:pPr>
            <a:r>
              <a:rPr lang="en-US" sz="1600" b="1" dirty="0" smtClean="0">
                <a:solidFill>
                  <a:schemeClr val="tx2"/>
                </a:solidFill>
              </a:rPr>
              <a:t>Proposed Solutions:</a:t>
            </a:r>
          </a:p>
          <a:p>
            <a:pPr fontAlgn="auto"/>
            <a:r>
              <a:rPr lang="en-US" sz="1600" dirty="0" smtClean="0"/>
              <a:t>RTS Flex Route Service</a:t>
            </a:r>
          </a:p>
          <a:p>
            <a:pPr lvl="1" fontAlgn="auto"/>
            <a:r>
              <a:rPr lang="en-US" sz="1330" dirty="0" smtClean="0"/>
              <a:t>Operated by RTS</a:t>
            </a:r>
          </a:p>
          <a:p>
            <a:pPr lvl="1" fontAlgn="auto"/>
            <a:r>
              <a:rPr lang="en-US" sz="1330" dirty="0" smtClean="0"/>
              <a:t>M-F: 6am – 10pm</a:t>
            </a:r>
          </a:p>
          <a:p>
            <a:pPr lvl="1" fontAlgn="auto"/>
            <a:r>
              <a:rPr lang="en-US" sz="1330" dirty="0" smtClean="0"/>
              <a:t>S-S: 6am – 7pm</a:t>
            </a:r>
          </a:p>
          <a:p>
            <a:pPr lvl="1" fontAlgn="auto"/>
            <a:r>
              <a:rPr lang="en-US" sz="1330" dirty="0" smtClean="0"/>
              <a:t>Every 90 Minutes</a:t>
            </a:r>
          </a:p>
          <a:p>
            <a:pPr fontAlgn="auto"/>
            <a:r>
              <a:rPr lang="en-US" sz="1600" dirty="0" smtClean="0"/>
              <a:t>PMOD</a:t>
            </a:r>
          </a:p>
          <a:p>
            <a:pPr lvl="1" fontAlgn="auto"/>
            <a:r>
              <a:rPr lang="en-US" sz="1330" dirty="0" smtClean="0"/>
              <a:t>Operated by 3</a:t>
            </a:r>
            <a:r>
              <a:rPr lang="en-US" sz="1330" baseline="30000" dirty="0" smtClean="0"/>
              <a:t>rd</a:t>
            </a:r>
            <a:r>
              <a:rPr lang="en-US" sz="1330" dirty="0" smtClean="0"/>
              <a:t> party</a:t>
            </a:r>
          </a:p>
          <a:p>
            <a:pPr lvl="1" fontAlgn="auto"/>
            <a:r>
              <a:rPr lang="en-US" sz="1330" dirty="0" smtClean="0"/>
              <a:t>M-F: 5-6am, 10pm – Midnight</a:t>
            </a:r>
          </a:p>
          <a:p>
            <a:pPr lvl="1" fontAlgn="auto"/>
            <a:r>
              <a:rPr lang="en-US" sz="1330" dirty="0" smtClean="0"/>
              <a:t>S-S: 7pm – Midnight</a:t>
            </a:r>
          </a:p>
          <a:p>
            <a:pPr marL="0" indent="0" fontAlgn="auto">
              <a:buNone/>
            </a:pPr>
            <a:r>
              <a:rPr lang="en-US" sz="1600" b="1" dirty="0" smtClean="0">
                <a:solidFill>
                  <a:schemeClr val="tx2"/>
                </a:solidFill>
              </a:rPr>
              <a:t>Key Destinations:</a:t>
            </a:r>
            <a:endParaRPr lang="en-US" sz="1600" b="1" dirty="0">
              <a:solidFill>
                <a:schemeClr val="tx2"/>
              </a:solidFill>
            </a:endParaRPr>
          </a:p>
          <a:p>
            <a:pPr fontAlgn="auto"/>
            <a:r>
              <a:rPr lang="en-US" sz="1600" dirty="0" smtClean="0"/>
              <a:t>College at Brockport</a:t>
            </a:r>
          </a:p>
          <a:p>
            <a:pPr fontAlgn="auto"/>
            <a:r>
              <a:rPr lang="en-US" sz="1600" dirty="0" smtClean="0"/>
              <a:t>Village of Brockport</a:t>
            </a:r>
          </a:p>
          <a:p>
            <a:pPr fontAlgn="auto"/>
            <a:r>
              <a:rPr lang="en-US" sz="1600" dirty="0" smtClean="0"/>
              <a:t>Village of Spencerport</a:t>
            </a:r>
          </a:p>
          <a:p>
            <a:pPr fontAlgn="auto"/>
            <a:r>
              <a:rPr lang="en-US" sz="1600" dirty="0" smtClean="0"/>
              <a:t>Rochester Tech Park</a:t>
            </a:r>
          </a:p>
          <a:p>
            <a:pPr fontAlgn="auto"/>
            <a:r>
              <a:rPr lang="en-US" sz="1600" dirty="0" smtClean="0"/>
              <a:t>Brockport High School</a:t>
            </a:r>
          </a:p>
          <a:p>
            <a:pPr fontAlgn="auto"/>
            <a:r>
              <a:rPr lang="en-US" sz="1600" dirty="0" smtClean="0"/>
              <a:t>A.D. Oliver Middle School</a:t>
            </a:r>
          </a:p>
          <a:p>
            <a:pPr fontAlgn="auto"/>
            <a:r>
              <a:rPr lang="en-US" sz="1600" dirty="0" smtClean="0"/>
              <a:t>Brockport Retail Corridors</a:t>
            </a:r>
          </a:p>
          <a:p>
            <a:pPr fontAlgn="auto"/>
            <a:r>
              <a:rPr lang="en-US" sz="1600" dirty="0" smtClean="0"/>
              <a:t>Sweden Senior Center</a:t>
            </a:r>
          </a:p>
          <a:p>
            <a:pPr fontAlgn="auto"/>
            <a:r>
              <a:rPr lang="en-US" sz="1600" dirty="0" smtClean="0"/>
              <a:t>Owens Rd. Apartments</a:t>
            </a:r>
            <a:endParaRPr lang="en-US" sz="1600" dirty="0"/>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94" y="1194164"/>
            <a:ext cx="5849138" cy="4020753"/>
          </a:xfrm>
          <a:prstGeom prst="rect">
            <a:avLst/>
          </a:prstGeo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2" y="4180275"/>
            <a:ext cx="2591606" cy="954016"/>
          </a:xfrm>
          <a:prstGeom prst="rect">
            <a:avLst/>
          </a:prstGeom>
        </p:spPr>
      </p:pic>
      <p:sp>
        <p:nvSpPr>
          <p:cNvPr id="3" name="TextBox 2"/>
          <p:cNvSpPr txBox="1"/>
          <p:nvPr/>
        </p:nvSpPr>
        <p:spPr>
          <a:xfrm>
            <a:off x="660400" y="4435489"/>
            <a:ext cx="1028700" cy="169277"/>
          </a:xfrm>
          <a:prstGeom prst="rect">
            <a:avLst/>
          </a:prstGeom>
          <a:solidFill>
            <a:schemeClr val="bg1"/>
          </a:solidFill>
        </p:spPr>
        <p:txBody>
          <a:bodyPr wrap="square" rtlCol="0">
            <a:spAutoFit/>
          </a:bodyPr>
          <a:lstStyle/>
          <a:p>
            <a:r>
              <a:rPr lang="en-US" sz="500" dirty="0" smtClean="0"/>
              <a:t>Connection Hub</a:t>
            </a:r>
            <a:endParaRPr lang="en-US" sz="500" dirty="0"/>
          </a:p>
        </p:txBody>
      </p:sp>
      <p:sp>
        <p:nvSpPr>
          <p:cNvPr id="9" name="TextBox 8"/>
          <p:cNvSpPr txBox="1"/>
          <p:nvPr/>
        </p:nvSpPr>
        <p:spPr>
          <a:xfrm>
            <a:off x="717095" y="4615613"/>
            <a:ext cx="1028700" cy="169277"/>
          </a:xfrm>
          <a:prstGeom prst="rect">
            <a:avLst/>
          </a:prstGeom>
          <a:solidFill>
            <a:schemeClr val="bg1"/>
          </a:solidFill>
        </p:spPr>
        <p:txBody>
          <a:bodyPr wrap="square" rtlCol="0">
            <a:spAutoFit/>
          </a:bodyPr>
          <a:lstStyle/>
          <a:p>
            <a:r>
              <a:rPr lang="en-US" sz="500" dirty="0" smtClean="0"/>
              <a:t>Reimagine Frequent Routes</a:t>
            </a:r>
            <a:endParaRPr lang="en-US" sz="500" dirty="0"/>
          </a:p>
        </p:txBody>
      </p:sp>
      <p:sp>
        <p:nvSpPr>
          <p:cNvPr id="10" name="TextBox 9"/>
          <p:cNvSpPr txBox="1"/>
          <p:nvPr/>
        </p:nvSpPr>
        <p:spPr>
          <a:xfrm>
            <a:off x="717095" y="4739728"/>
            <a:ext cx="1028700" cy="169277"/>
          </a:xfrm>
          <a:prstGeom prst="rect">
            <a:avLst/>
          </a:prstGeom>
          <a:solidFill>
            <a:schemeClr val="bg1"/>
          </a:solidFill>
        </p:spPr>
        <p:txBody>
          <a:bodyPr wrap="square" rtlCol="0">
            <a:spAutoFit/>
          </a:bodyPr>
          <a:lstStyle/>
          <a:p>
            <a:r>
              <a:rPr lang="en-US" sz="500" dirty="0" smtClean="0"/>
              <a:t>Reimagine Local Routes</a:t>
            </a:r>
            <a:endParaRPr lang="en-US" sz="500" dirty="0"/>
          </a:p>
        </p:txBody>
      </p:sp>
      <p:sp>
        <p:nvSpPr>
          <p:cNvPr id="11" name="TextBox 10"/>
          <p:cNvSpPr txBox="1"/>
          <p:nvPr/>
        </p:nvSpPr>
        <p:spPr>
          <a:xfrm>
            <a:off x="806450" y="4909005"/>
            <a:ext cx="882650" cy="169277"/>
          </a:xfrm>
          <a:prstGeom prst="rect">
            <a:avLst/>
          </a:prstGeom>
          <a:solidFill>
            <a:schemeClr val="bg1"/>
          </a:solidFill>
        </p:spPr>
        <p:txBody>
          <a:bodyPr wrap="square" rtlCol="0">
            <a:spAutoFit/>
          </a:bodyPr>
          <a:lstStyle/>
          <a:p>
            <a:r>
              <a:rPr lang="en-US" sz="500" dirty="0" smtClean="0"/>
              <a:t>Current Fixed Routes</a:t>
            </a:r>
            <a:endParaRPr lang="en-US" sz="500" dirty="0"/>
          </a:p>
        </p:txBody>
      </p:sp>
      <p:sp>
        <p:nvSpPr>
          <p:cNvPr id="12" name="TextBox 11"/>
          <p:cNvSpPr txBox="1"/>
          <p:nvPr/>
        </p:nvSpPr>
        <p:spPr>
          <a:xfrm>
            <a:off x="2023536" y="4446336"/>
            <a:ext cx="1018061" cy="169277"/>
          </a:xfrm>
          <a:prstGeom prst="rect">
            <a:avLst/>
          </a:prstGeom>
          <a:solidFill>
            <a:schemeClr val="bg1"/>
          </a:solidFill>
        </p:spPr>
        <p:txBody>
          <a:bodyPr wrap="square" rtlCol="0">
            <a:spAutoFit/>
          </a:bodyPr>
          <a:lstStyle/>
          <a:p>
            <a:r>
              <a:rPr lang="en-US" sz="500" dirty="0" smtClean="0"/>
              <a:t>Proposed Deviated Routes</a:t>
            </a:r>
            <a:endParaRPr lang="en-US" sz="500" dirty="0"/>
          </a:p>
        </p:txBody>
      </p:sp>
      <p:sp>
        <p:nvSpPr>
          <p:cNvPr id="13" name="TextBox 12"/>
          <p:cNvSpPr txBox="1"/>
          <p:nvPr/>
        </p:nvSpPr>
        <p:spPr>
          <a:xfrm>
            <a:off x="2012898" y="4598736"/>
            <a:ext cx="1018061" cy="169277"/>
          </a:xfrm>
          <a:prstGeom prst="rect">
            <a:avLst/>
          </a:prstGeom>
          <a:solidFill>
            <a:schemeClr val="bg1"/>
          </a:solidFill>
        </p:spPr>
        <p:txBody>
          <a:bodyPr wrap="square" rtlCol="0">
            <a:spAutoFit/>
          </a:bodyPr>
          <a:lstStyle/>
          <a:p>
            <a:r>
              <a:rPr lang="en-US" sz="500" dirty="0" smtClean="0"/>
              <a:t>Frequent Route Numbers</a:t>
            </a:r>
            <a:endParaRPr lang="en-US" sz="500" dirty="0"/>
          </a:p>
        </p:txBody>
      </p:sp>
      <p:sp>
        <p:nvSpPr>
          <p:cNvPr id="14" name="TextBox 13"/>
          <p:cNvSpPr txBox="1"/>
          <p:nvPr/>
        </p:nvSpPr>
        <p:spPr>
          <a:xfrm>
            <a:off x="2012898" y="4751136"/>
            <a:ext cx="1018061" cy="169277"/>
          </a:xfrm>
          <a:prstGeom prst="rect">
            <a:avLst/>
          </a:prstGeom>
          <a:solidFill>
            <a:schemeClr val="bg1"/>
          </a:solidFill>
        </p:spPr>
        <p:txBody>
          <a:bodyPr wrap="square" rtlCol="0">
            <a:spAutoFit/>
          </a:bodyPr>
          <a:lstStyle/>
          <a:p>
            <a:r>
              <a:rPr lang="en-US" sz="500" dirty="0" smtClean="0"/>
              <a:t>Local Route Numbers</a:t>
            </a:r>
            <a:endParaRPr lang="en-US" sz="500" dirty="0"/>
          </a:p>
        </p:txBody>
      </p:sp>
      <p:sp>
        <p:nvSpPr>
          <p:cNvPr id="15" name="TextBox 14"/>
          <p:cNvSpPr txBox="1"/>
          <p:nvPr/>
        </p:nvSpPr>
        <p:spPr>
          <a:xfrm>
            <a:off x="2023537" y="4903536"/>
            <a:ext cx="1018061" cy="169277"/>
          </a:xfrm>
          <a:prstGeom prst="rect">
            <a:avLst/>
          </a:prstGeom>
          <a:solidFill>
            <a:schemeClr val="bg1"/>
          </a:solidFill>
        </p:spPr>
        <p:txBody>
          <a:bodyPr wrap="square" rtlCol="0">
            <a:spAutoFit/>
          </a:bodyPr>
          <a:lstStyle/>
          <a:p>
            <a:r>
              <a:rPr lang="en-US" sz="500" dirty="0" smtClean="0"/>
              <a:t>Fixed Route Numbers</a:t>
            </a:r>
            <a:endParaRPr lang="en-US" sz="500" dirty="0"/>
          </a:p>
        </p:txBody>
      </p:sp>
      <p:sp>
        <p:nvSpPr>
          <p:cNvPr id="16" name="TextBox 15"/>
          <p:cNvSpPr txBox="1"/>
          <p:nvPr/>
        </p:nvSpPr>
        <p:spPr>
          <a:xfrm>
            <a:off x="2307841" y="4128781"/>
            <a:ext cx="428174" cy="169277"/>
          </a:xfrm>
          <a:prstGeom prst="rect">
            <a:avLst/>
          </a:prstGeom>
          <a:solidFill>
            <a:schemeClr val="bg1"/>
          </a:solidFill>
        </p:spPr>
        <p:txBody>
          <a:bodyPr wrap="square" rtlCol="0">
            <a:spAutoFit/>
          </a:bodyPr>
          <a:lstStyle/>
          <a:p>
            <a:r>
              <a:rPr lang="en-US" sz="500" dirty="0" smtClean="0"/>
              <a:t>1 Mile</a:t>
            </a:r>
            <a:endParaRPr lang="en-US" sz="500" dirty="0"/>
          </a:p>
        </p:txBody>
      </p:sp>
      <p:sp>
        <p:nvSpPr>
          <p:cNvPr id="17" name="TextBox 16"/>
          <p:cNvSpPr txBox="1"/>
          <p:nvPr/>
        </p:nvSpPr>
        <p:spPr>
          <a:xfrm>
            <a:off x="527050" y="4210203"/>
            <a:ext cx="920750" cy="230832"/>
          </a:xfrm>
          <a:prstGeom prst="rect">
            <a:avLst/>
          </a:prstGeom>
          <a:solidFill>
            <a:schemeClr val="bg1"/>
          </a:solidFill>
        </p:spPr>
        <p:txBody>
          <a:bodyPr wrap="square" rtlCol="0">
            <a:spAutoFit/>
          </a:bodyPr>
          <a:lstStyle/>
          <a:p>
            <a:r>
              <a:rPr lang="en-US" sz="900" dirty="0" smtClean="0"/>
              <a:t>Legend</a:t>
            </a:r>
            <a:endParaRPr lang="en-US" sz="1000" dirty="0"/>
          </a:p>
        </p:txBody>
      </p:sp>
    </p:spTree>
    <p:extLst>
      <p:ext uri="{BB962C8B-B14F-4D97-AF65-F5344CB8AC3E}">
        <p14:creationId xmlns:p14="http://schemas.microsoft.com/office/powerpoint/2010/main" val="1372226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Pittsford/</a:t>
            </a:r>
            <a:r>
              <a:rPr lang="en-US" dirty="0" err="1" smtClean="0"/>
              <a:t>Eastview</a:t>
            </a:r>
            <a:r>
              <a:rPr lang="en-US" dirty="0" smtClean="0"/>
              <a:t> Area CMZ</a:t>
            </a:r>
            <a:br>
              <a:rPr lang="en-US" dirty="0" smtClean="0"/>
            </a:br>
            <a:r>
              <a:rPr lang="en-US" sz="2000" i="1" dirty="0" smtClean="0"/>
              <a:t>Consultant Recommendation</a:t>
            </a:r>
            <a:endParaRPr lang="en-US" sz="2000" i="1" dirty="0"/>
          </a:p>
        </p:txBody>
      </p:sp>
      <p:sp>
        <p:nvSpPr>
          <p:cNvPr id="5" name="Content Placeholder 2"/>
          <p:cNvSpPr txBox="1">
            <a:spLocks/>
          </p:cNvSpPr>
          <p:nvPr/>
        </p:nvSpPr>
        <p:spPr>
          <a:xfrm>
            <a:off x="6358110" y="1208314"/>
            <a:ext cx="2457457" cy="4506685"/>
          </a:xfrm>
          <a:prstGeom prst="rect">
            <a:avLst/>
          </a:prstGeom>
        </p:spPr>
        <p:txBody>
          <a:bodyPr vert="horz" lIns="0" tIns="45720" rIns="0" bIns="45720" rtlCol="0">
            <a:normAutofit fontScale="77500" lnSpcReduction="20000"/>
          </a:bodyPr>
          <a:lstStyle>
            <a:lvl1pPr marL="227172" indent="-227172" algn="l" defTabSz="617220" rtl="0" eaLnBrk="1" latinLnBrk="0" hangingPunct="1">
              <a:lnSpc>
                <a:spcPct val="90000"/>
              </a:lnSpc>
              <a:spcBef>
                <a:spcPts val="810"/>
              </a:spcBef>
              <a:spcAft>
                <a:spcPts val="135"/>
              </a:spcAft>
              <a:buClr>
                <a:srgbClr val="FC6719"/>
              </a:buClr>
              <a:buSzPct val="100000"/>
              <a:buFont typeface="Courier New" panose="02070309020205020404" pitchFamily="49" charset="0"/>
              <a:buChar char="o"/>
              <a:defRPr sz="189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03635" indent="-195025" algn="l" defTabSz="617220" rtl="0" eaLnBrk="1" latinLnBrk="0" hangingPunct="1">
              <a:lnSpc>
                <a:spcPct val="90000"/>
              </a:lnSpc>
              <a:spcBef>
                <a:spcPts val="135"/>
              </a:spcBef>
              <a:spcAft>
                <a:spcPts val="270"/>
              </a:spcAft>
              <a:buClr>
                <a:srgbClr val="FC6719"/>
              </a:buClr>
              <a:buFont typeface="Wingdings" charset="2"/>
              <a:buChar char="§"/>
              <a:defRPr sz="162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62915" indent="-154305" algn="l" defTabSz="617220" rtl="0" eaLnBrk="1" latinLnBrk="0" hangingPunct="1">
              <a:lnSpc>
                <a:spcPct val="90000"/>
              </a:lnSpc>
              <a:spcBef>
                <a:spcPts val="135"/>
              </a:spcBef>
              <a:spcAft>
                <a:spcPts val="270"/>
              </a:spcAft>
              <a:buClr>
                <a:schemeClr val="accent2"/>
              </a:buClr>
              <a:buFont typeface="Calibri" panose="020F0502020204030204" pitchFamily="34" charset="0"/>
              <a:buChar char="‒"/>
              <a:defRPr sz="1215"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06120"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29564"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74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6pPr>
            <a:lvl7pPr marL="87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7pPr>
            <a:lvl8pPr marL="101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8pPr>
            <a:lvl9pPr marL="114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9pPr>
          </a:lstStyle>
          <a:p>
            <a:pPr marL="0" indent="0" fontAlgn="auto">
              <a:buNone/>
            </a:pPr>
            <a:r>
              <a:rPr lang="en-US" sz="1600" b="1" dirty="0">
                <a:solidFill>
                  <a:schemeClr val="tx2"/>
                </a:solidFill>
              </a:rPr>
              <a:t>Proposed Solutions:</a:t>
            </a:r>
          </a:p>
          <a:p>
            <a:pPr fontAlgn="auto"/>
            <a:r>
              <a:rPr lang="en-US" sz="1600" dirty="0" smtClean="0"/>
              <a:t>RTS Flex Route Service</a:t>
            </a:r>
            <a:endParaRPr lang="en-US" sz="1600" dirty="0"/>
          </a:p>
          <a:p>
            <a:pPr lvl="1" fontAlgn="auto"/>
            <a:r>
              <a:rPr lang="en-US" sz="1330" dirty="0"/>
              <a:t>Operated by RTS</a:t>
            </a:r>
          </a:p>
          <a:p>
            <a:pPr lvl="1" fontAlgn="auto"/>
            <a:r>
              <a:rPr lang="en-US" sz="1330" dirty="0" smtClean="0"/>
              <a:t>M-Su: </a:t>
            </a:r>
            <a:r>
              <a:rPr lang="en-US" sz="1330" dirty="0"/>
              <a:t>6am – </a:t>
            </a:r>
            <a:r>
              <a:rPr lang="en-US" sz="1330" dirty="0" smtClean="0"/>
              <a:t>7pm</a:t>
            </a:r>
          </a:p>
          <a:p>
            <a:pPr lvl="1" fontAlgn="auto"/>
            <a:r>
              <a:rPr lang="en-US" sz="1330" dirty="0" smtClean="0"/>
              <a:t>Every 90 Minutes</a:t>
            </a:r>
            <a:endParaRPr lang="en-US" sz="1330" dirty="0"/>
          </a:p>
          <a:p>
            <a:pPr fontAlgn="auto"/>
            <a:r>
              <a:rPr lang="en-US" sz="1600" dirty="0"/>
              <a:t>PMOD</a:t>
            </a:r>
          </a:p>
          <a:p>
            <a:pPr lvl="1" fontAlgn="auto"/>
            <a:r>
              <a:rPr lang="en-US" sz="1330" dirty="0"/>
              <a:t>Operated by </a:t>
            </a:r>
            <a:r>
              <a:rPr lang="en-US" sz="1330" dirty="0" smtClean="0"/>
              <a:t>3</a:t>
            </a:r>
            <a:r>
              <a:rPr lang="en-US" sz="1330" baseline="30000" dirty="0" smtClean="0"/>
              <a:t>rd</a:t>
            </a:r>
            <a:r>
              <a:rPr lang="en-US" sz="1330" dirty="0" smtClean="0"/>
              <a:t> </a:t>
            </a:r>
            <a:r>
              <a:rPr lang="en-US" sz="1330" dirty="0"/>
              <a:t>party</a:t>
            </a:r>
          </a:p>
          <a:p>
            <a:pPr lvl="1" fontAlgn="auto"/>
            <a:r>
              <a:rPr lang="en-US" sz="1330" dirty="0"/>
              <a:t>M-F: 5-6am, </a:t>
            </a:r>
            <a:r>
              <a:rPr lang="en-US" sz="1330" dirty="0" smtClean="0"/>
              <a:t>7pm </a:t>
            </a:r>
            <a:r>
              <a:rPr lang="en-US" sz="1330" dirty="0"/>
              <a:t>– Midnight</a:t>
            </a:r>
          </a:p>
          <a:p>
            <a:pPr lvl="1" fontAlgn="auto"/>
            <a:r>
              <a:rPr lang="en-US" sz="1330" dirty="0" smtClean="0"/>
              <a:t>Sa-Su: </a:t>
            </a:r>
            <a:r>
              <a:rPr lang="en-US" sz="1330" dirty="0"/>
              <a:t>7pm – Midnight</a:t>
            </a:r>
          </a:p>
          <a:p>
            <a:pPr marL="0" indent="0" fontAlgn="auto">
              <a:buNone/>
            </a:pPr>
            <a:r>
              <a:rPr lang="en-US" sz="1600" b="1" dirty="0">
                <a:solidFill>
                  <a:schemeClr val="tx2"/>
                </a:solidFill>
              </a:rPr>
              <a:t>Key Destinations:</a:t>
            </a:r>
          </a:p>
          <a:p>
            <a:pPr fontAlgn="auto"/>
            <a:r>
              <a:rPr lang="en-US" sz="1600" dirty="0" smtClean="0"/>
              <a:t>Nazareth College</a:t>
            </a:r>
          </a:p>
          <a:p>
            <a:pPr fontAlgn="auto"/>
            <a:r>
              <a:rPr lang="en-US" sz="1600" dirty="0" smtClean="0"/>
              <a:t>St. John Fisher College</a:t>
            </a:r>
          </a:p>
          <a:p>
            <a:pPr fontAlgn="auto"/>
            <a:r>
              <a:rPr lang="en-US" sz="1600" dirty="0" smtClean="0"/>
              <a:t>Village of Pittsford</a:t>
            </a:r>
          </a:p>
          <a:p>
            <a:pPr fontAlgn="auto"/>
            <a:r>
              <a:rPr lang="en-US" sz="1600" dirty="0" err="1" smtClean="0"/>
              <a:t>Cloverwood</a:t>
            </a:r>
            <a:r>
              <a:rPr lang="en-US" sz="1600" dirty="0" smtClean="0"/>
              <a:t> Senior Living</a:t>
            </a:r>
          </a:p>
          <a:p>
            <a:pPr fontAlgn="auto"/>
            <a:r>
              <a:rPr lang="en-US" sz="1600" dirty="0" err="1" smtClean="0"/>
              <a:t>Eastview</a:t>
            </a:r>
            <a:r>
              <a:rPr lang="en-US" sz="1600" dirty="0" smtClean="0"/>
              <a:t> Mall/Retail Corridor</a:t>
            </a:r>
          </a:p>
          <a:p>
            <a:pPr fontAlgn="auto"/>
            <a:r>
              <a:rPr lang="en-US" sz="1600" dirty="0" smtClean="0"/>
              <a:t>Pittsford Plaza</a:t>
            </a:r>
          </a:p>
          <a:p>
            <a:pPr fontAlgn="auto"/>
            <a:r>
              <a:rPr lang="en-US" sz="1600" dirty="0" smtClean="0"/>
              <a:t>Pittsford Sutherland H.S.</a:t>
            </a:r>
          </a:p>
          <a:p>
            <a:pPr fontAlgn="auto"/>
            <a:r>
              <a:rPr lang="en-US" sz="1600" dirty="0" smtClean="0"/>
              <a:t>The Highlands </a:t>
            </a:r>
            <a:r>
              <a:rPr lang="en-US" sz="1600" smtClean="0"/>
              <a:t>at Pittsford</a:t>
            </a:r>
            <a:endParaRPr lang="en-US" sz="1600" dirty="0" smtClean="0"/>
          </a:p>
          <a:p>
            <a:pPr fontAlgn="auto"/>
            <a:r>
              <a:rPr lang="en-US" sz="1600" dirty="0" smtClean="0"/>
              <a:t>YMCA</a:t>
            </a:r>
          </a:p>
          <a:p>
            <a:pPr fontAlgn="auto"/>
            <a:r>
              <a:rPr lang="en-US" sz="1600" dirty="0" err="1" smtClean="0"/>
              <a:t>Eastview</a:t>
            </a:r>
            <a:r>
              <a:rPr lang="en-US" sz="1600" dirty="0" smtClean="0"/>
              <a:t> Mall Park &amp; Ride</a:t>
            </a:r>
            <a:endParaRPr lang="en-US" sz="1600" dirty="0"/>
          </a:p>
        </p:txBody>
      </p:sp>
      <p:pic>
        <p:nvPicPr>
          <p:cNvPr id="3" name="Picture 2"/>
          <p:cNvPicPr>
            <a:picLocks noChangeAspect="1"/>
          </p:cNvPicPr>
          <p:nvPr/>
        </p:nvPicPr>
        <p:blipFill>
          <a:blip r:embed="rId2"/>
          <a:stretch>
            <a:fillRect/>
          </a:stretch>
        </p:blipFill>
        <p:spPr>
          <a:xfrm>
            <a:off x="297757" y="993828"/>
            <a:ext cx="5442384" cy="4500103"/>
          </a:xfrm>
          <a:prstGeom prst="rect">
            <a:avLst/>
          </a:prstGeom>
        </p:spPr>
      </p:pic>
    </p:spTree>
    <p:extLst>
      <p:ext uri="{BB962C8B-B14F-4D97-AF65-F5344CB8AC3E}">
        <p14:creationId xmlns:p14="http://schemas.microsoft.com/office/powerpoint/2010/main" val="3983167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Webster CMZ</a:t>
            </a:r>
            <a:br>
              <a:rPr lang="en-US" dirty="0" smtClean="0"/>
            </a:br>
            <a:r>
              <a:rPr lang="en-US" sz="2000" i="1" dirty="0" smtClean="0"/>
              <a:t>Consultant Recommendation</a:t>
            </a:r>
            <a:endParaRPr lang="en-US" sz="2000" i="1" dirty="0"/>
          </a:p>
        </p:txBody>
      </p:sp>
      <p:sp>
        <p:nvSpPr>
          <p:cNvPr id="5" name="Content Placeholder 2"/>
          <p:cNvSpPr txBox="1">
            <a:spLocks/>
          </p:cNvSpPr>
          <p:nvPr/>
        </p:nvSpPr>
        <p:spPr>
          <a:xfrm>
            <a:off x="6466395" y="1289500"/>
            <a:ext cx="2457457" cy="3902526"/>
          </a:xfrm>
          <a:prstGeom prst="rect">
            <a:avLst/>
          </a:prstGeom>
        </p:spPr>
        <p:txBody>
          <a:bodyPr vert="horz" lIns="0" tIns="45720" rIns="0" bIns="45720" rtlCol="0">
            <a:normAutofit fontScale="77500" lnSpcReduction="20000"/>
          </a:bodyPr>
          <a:lstStyle>
            <a:lvl1pPr marL="227172" indent="-227172" algn="l" defTabSz="617220" rtl="0" eaLnBrk="1" latinLnBrk="0" hangingPunct="1">
              <a:lnSpc>
                <a:spcPct val="90000"/>
              </a:lnSpc>
              <a:spcBef>
                <a:spcPts val="810"/>
              </a:spcBef>
              <a:spcAft>
                <a:spcPts val="135"/>
              </a:spcAft>
              <a:buClr>
                <a:srgbClr val="FC6719"/>
              </a:buClr>
              <a:buSzPct val="100000"/>
              <a:buFont typeface="Courier New" panose="02070309020205020404" pitchFamily="49" charset="0"/>
              <a:buChar char="o"/>
              <a:defRPr sz="189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03635" indent="-195025" algn="l" defTabSz="617220" rtl="0" eaLnBrk="1" latinLnBrk="0" hangingPunct="1">
              <a:lnSpc>
                <a:spcPct val="90000"/>
              </a:lnSpc>
              <a:spcBef>
                <a:spcPts val="135"/>
              </a:spcBef>
              <a:spcAft>
                <a:spcPts val="270"/>
              </a:spcAft>
              <a:buClr>
                <a:srgbClr val="FC6719"/>
              </a:buClr>
              <a:buFont typeface="Wingdings" charset="2"/>
              <a:buChar char="§"/>
              <a:defRPr sz="162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62915" indent="-154305" algn="l" defTabSz="617220" rtl="0" eaLnBrk="1" latinLnBrk="0" hangingPunct="1">
              <a:lnSpc>
                <a:spcPct val="90000"/>
              </a:lnSpc>
              <a:spcBef>
                <a:spcPts val="135"/>
              </a:spcBef>
              <a:spcAft>
                <a:spcPts val="270"/>
              </a:spcAft>
              <a:buClr>
                <a:schemeClr val="accent2"/>
              </a:buClr>
              <a:buFont typeface="Calibri" panose="020F0502020204030204" pitchFamily="34" charset="0"/>
              <a:buChar char="‒"/>
              <a:defRPr sz="1215"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06120"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29564"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74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6pPr>
            <a:lvl7pPr marL="87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7pPr>
            <a:lvl8pPr marL="101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8pPr>
            <a:lvl9pPr marL="114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9pPr>
          </a:lstStyle>
          <a:p>
            <a:pPr marL="0" indent="0" fontAlgn="auto">
              <a:buNone/>
            </a:pPr>
            <a:r>
              <a:rPr lang="en-US" sz="1800" b="1" dirty="0" smtClean="0">
                <a:solidFill>
                  <a:schemeClr val="tx2"/>
                </a:solidFill>
              </a:rPr>
              <a:t>Proposed </a:t>
            </a:r>
            <a:r>
              <a:rPr lang="en-US" sz="1800" b="1" dirty="0">
                <a:solidFill>
                  <a:schemeClr val="tx2"/>
                </a:solidFill>
              </a:rPr>
              <a:t>Solutions:</a:t>
            </a:r>
          </a:p>
          <a:p>
            <a:pPr fontAlgn="auto"/>
            <a:r>
              <a:rPr lang="en-US" sz="1600" dirty="0" smtClean="0"/>
              <a:t>RTS Flex Route Service</a:t>
            </a:r>
            <a:endParaRPr lang="en-US" sz="1600" dirty="0"/>
          </a:p>
          <a:p>
            <a:pPr lvl="1" fontAlgn="auto"/>
            <a:r>
              <a:rPr lang="en-US" sz="1600" dirty="0"/>
              <a:t>Operated by RTS</a:t>
            </a:r>
          </a:p>
          <a:p>
            <a:pPr lvl="1" fontAlgn="auto"/>
            <a:r>
              <a:rPr lang="en-US" sz="1600" dirty="0"/>
              <a:t>M-Su: 6am – </a:t>
            </a:r>
            <a:r>
              <a:rPr lang="en-US" sz="1600" dirty="0" smtClean="0"/>
              <a:t>7pm</a:t>
            </a:r>
          </a:p>
          <a:p>
            <a:pPr lvl="1" fontAlgn="auto"/>
            <a:r>
              <a:rPr lang="en-US" sz="1600" dirty="0" smtClean="0"/>
              <a:t>Every 90 Minutes</a:t>
            </a:r>
            <a:endParaRPr lang="en-US" sz="1600" dirty="0"/>
          </a:p>
          <a:p>
            <a:pPr fontAlgn="auto"/>
            <a:r>
              <a:rPr lang="en-US" sz="1600" dirty="0"/>
              <a:t>PMOD</a:t>
            </a:r>
          </a:p>
          <a:p>
            <a:pPr lvl="1" fontAlgn="auto"/>
            <a:r>
              <a:rPr lang="en-US" sz="1600" dirty="0"/>
              <a:t>Operated by </a:t>
            </a:r>
            <a:r>
              <a:rPr lang="en-US" sz="1600" dirty="0" smtClean="0"/>
              <a:t>3</a:t>
            </a:r>
            <a:r>
              <a:rPr lang="en-US" sz="1600" baseline="30000" dirty="0" smtClean="0"/>
              <a:t>rd</a:t>
            </a:r>
            <a:r>
              <a:rPr lang="en-US" sz="1600" dirty="0" smtClean="0"/>
              <a:t> </a:t>
            </a:r>
            <a:r>
              <a:rPr lang="en-US" sz="1600" dirty="0"/>
              <a:t>party</a:t>
            </a:r>
          </a:p>
          <a:p>
            <a:pPr lvl="1" fontAlgn="auto"/>
            <a:r>
              <a:rPr lang="en-US" sz="1600" dirty="0"/>
              <a:t>M-F: 5-6am, 7pm – Midnight</a:t>
            </a:r>
          </a:p>
          <a:p>
            <a:pPr lvl="1" fontAlgn="auto"/>
            <a:r>
              <a:rPr lang="en-US" sz="1600" dirty="0"/>
              <a:t>Sa-Su: 7pm – Midnight</a:t>
            </a:r>
          </a:p>
          <a:p>
            <a:pPr marL="0" indent="0" fontAlgn="auto">
              <a:buNone/>
            </a:pPr>
            <a:r>
              <a:rPr lang="en-US" sz="1800" b="1" dirty="0">
                <a:solidFill>
                  <a:schemeClr val="tx2"/>
                </a:solidFill>
              </a:rPr>
              <a:t>Key Destinations:</a:t>
            </a:r>
          </a:p>
          <a:p>
            <a:pPr fontAlgn="auto"/>
            <a:r>
              <a:rPr lang="en-US" sz="1600" dirty="0" smtClean="0"/>
              <a:t>Ridge Rd. Retail &amp; Service Corridor</a:t>
            </a:r>
          </a:p>
          <a:p>
            <a:pPr fontAlgn="auto"/>
            <a:r>
              <a:rPr lang="en-US" sz="1600" dirty="0" smtClean="0"/>
              <a:t>Bay Towne Plaza</a:t>
            </a:r>
          </a:p>
          <a:p>
            <a:pPr fontAlgn="auto"/>
            <a:r>
              <a:rPr lang="en-US" sz="1600" dirty="0" smtClean="0"/>
              <a:t>Town Center at Webster</a:t>
            </a:r>
          </a:p>
          <a:p>
            <a:pPr fontAlgn="auto"/>
            <a:r>
              <a:rPr lang="en-US" sz="1600" dirty="0" smtClean="0"/>
              <a:t>Webster Town Hall</a:t>
            </a:r>
          </a:p>
          <a:p>
            <a:pPr fontAlgn="auto"/>
            <a:r>
              <a:rPr lang="en-US" sz="1600" dirty="0" smtClean="0"/>
              <a:t>Phillips Village</a:t>
            </a:r>
          </a:p>
          <a:p>
            <a:pPr fontAlgn="auto"/>
            <a:r>
              <a:rPr lang="en-US" sz="1600" dirty="0" smtClean="0"/>
              <a:t>Village of Webster</a:t>
            </a:r>
          </a:p>
        </p:txBody>
      </p:sp>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89" y="1289500"/>
            <a:ext cx="5762161" cy="3961486"/>
          </a:xfrm>
          <a:prstGeom prst="rect">
            <a:avLst/>
          </a:prstGeom>
        </p:spPr>
      </p:pic>
      <p:pic>
        <p:nvPicPr>
          <p:cNvPr id="10" name="Picture 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9830" y="4514589"/>
            <a:ext cx="2112132" cy="654372"/>
          </a:xfrm>
          <a:prstGeom prst="rect">
            <a:avLst/>
          </a:prstGeom>
        </p:spPr>
      </p:pic>
      <p:sp>
        <p:nvSpPr>
          <p:cNvPr id="18" name="TextBox 17"/>
          <p:cNvSpPr txBox="1"/>
          <p:nvPr/>
        </p:nvSpPr>
        <p:spPr>
          <a:xfrm>
            <a:off x="4293217" y="4716910"/>
            <a:ext cx="1028700" cy="169277"/>
          </a:xfrm>
          <a:prstGeom prst="rect">
            <a:avLst/>
          </a:prstGeom>
          <a:solidFill>
            <a:schemeClr val="bg1"/>
          </a:solidFill>
        </p:spPr>
        <p:txBody>
          <a:bodyPr wrap="square" rtlCol="0">
            <a:spAutoFit/>
          </a:bodyPr>
          <a:lstStyle/>
          <a:p>
            <a:r>
              <a:rPr lang="en-US" sz="500" dirty="0" smtClean="0"/>
              <a:t>Connection Hub</a:t>
            </a:r>
            <a:endParaRPr lang="en-US" sz="500" dirty="0"/>
          </a:p>
        </p:txBody>
      </p:sp>
      <p:sp>
        <p:nvSpPr>
          <p:cNvPr id="19" name="TextBox 18"/>
          <p:cNvSpPr txBox="1"/>
          <p:nvPr/>
        </p:nvSpPr>
        <p:spPr>
          <a:xfrm>
            <a:off x="4293217" y="4841724"/>
            <a:ext cx="945533" cy="153888"/>
          </a:xfrm>
          <a:prstGeom prst="rect">
            <a:avLst/>
          </a:prstGeom>
          <a:solidFill>
            <a:schemeClr val="bg1"/>
          </a:solidFill>
        </p:spPr>
        <p:txBody>
          <a:bodyPr wrap="square" rtlCol="0">
            <a:spAutoFit/>
          </a:bodyPr>
          <a:lstStyle/>
          <a:p>
            <a:r>
              <a:rPr lang="en-US" sz="400" dirty="0" smtClean="0"/>
              <a:t>Reimagine Frequent Routes</a:t>
            </a:r>
            <a:endParaRPr lang="en-US" sz="400" dirty="0"/>
          </a:p>
        </p:txBody>
      </p:sp>
      <p:sp>
        <p:nvSpPr>
          <p:cNvPr id="20" name="TextBox 19"/>
          <p:cNvSpPr txBox="1"/>
          <p:nvPr/>
        </p:nvSpPr>
        <p:spPr>
          <a:xfrm>
            <a:off x="4290491" y="4978837"/>
            <a:ext cx="948259" cy="169277"/>
          </a:xfrm>
          <a:prstGeom prst="rect">
            <a:avLst/>
          </a:prstGeom>
          <a:solidFill>
            <a:schemeClr val="bg1"/>
          </a:solidFill>
        </p:spPr>
        <p:txBody>
          <a:bodyPr wrap="square" rtlCol="0">
            <a:spAutoFit/>
          </a:bodyPr>
          <a:lstStyle/>
          <a:p>
            <a:r>
              <a:rPr lang="en-US" sz="500" dirty="0" smtClean="0"/>
              <a:t>Reimagine Local Routes</a:t>
            </a:r>
            <a:endParaRPr lang="en-US" sz="500" dirty="0"/>
          </a:p>
        </p:txBody>
      </p:sp>
      <p:sp>
        <p:nvSpPr>
          <p:cNvPr id="26" name="TextBox 25"/>
          <p:cNvSpPr txBox="1"/>
          <p:nvPr/>
        </p:nvSpPr>
        <p:spPr>
          <a:xfrm>
            <a:off x="5461053" y="4443927"/>
            <a:ext cx="484709" cy="169277"/>
          </a:xfrm>
          <a:prstGeom prst="rect">
            <a:avLst/>
          </a:prstGeom>
          <a:solidFill>
            <a:schemeClr val="bg1"/>
          </a:solidFill>
        </p:spPr>
        <p:txBody>
          <a:bodyPr wrap="square" rtlCol="0">
            <a:spAutoFit/>
          </a:bodyPr>
          <a:lstStyle/>
          <a:p>
            <a:r>
              <a:rPr lang="en-US" sz="500" dirty="0" smtClean="0"/>
              <a:t>1 Mile</a:t>
            </a:r>
            <a:endParaRPr lang="en-US" sz="500" dirty="0"/>
          </a:p>
        </p:txBody>
      </p:sp>
      <p:sp>
        <p:nvSpPr>
          <p:cNvPr id="27" name="TextBox 26"/>
          <p:cNvSpPr txBox="1"/>
          <p:nvPr/>
        </p:nvSpPr>
        <p:spPr>
          <a:xfrm>
            <a:off x="4176525" y="4520516"/>
            <a:ext cx="920750" cy="215444"/>
          </a:xfrm>
          <a:prstGeom prst="rect">
            <a:avLst/>
          </a:prstGeom>
          <a:solidFill>
            <a:schemeClr val="bg1"/>
          </a:solidFill>
        </p:spPr>
        <p:txBody>
          <a:bodyPr wrap="square" rtlCol="0">
            <a:spAutoFit/>
          </a:bodyPr>
          <a:lstStyle/>
          <a:p>
            <a:r>
              <a:rPr lang="en-US" sz="800" dirty="0" smtClean="0"/>
              <a:t>Legend</a:t>
            </a:r>
            <a:endParaRPr lang="en-US" sz="800" dirty="0"/>
          </a:p>
        </p:txBody>
      </p:sp>
      <p:sp>
        <p:nvSpPr>
          <p:cNvPr id="28" name="TextBox 27"/>
          <p:cNvSpPr txBox="1"/>
          <p:nvPr/>
        </p:nvSpPr>
        <p:spPr>
          <a:xfrm>
            <a:off x="5429489" y="4724604"/>
            <a:ext cx="945533" cy="153888"/>
          </a:xfrm>
          <a:prstGeom prst="rect">
            <a:avLst/>
          </a:prstGeom>
          <a:solidFill>
            <a:schemeClr val="bg1"/>
          </a:solidFill>
        </p:spPr>
        <p:txBody>
          <a:bodyPr wrap="square" rtlCol="0">
            <a:spAutoFit/>
          </a:bodyPr>
          <a:lstStyle/>
          <a:p>
            <a:r>
              <a:rPr lang="en-US" sz="400" dirty="0" smtClean="0"/>
              <a:t>New Deviated Routes</a:t>
            </a:r>
            <a:endParaRPr lang="en-US" sz="400" dirty="0"/>
          </a:p>
        </p:txBody>
      </p:sp>
      <p:sp>
        <p:nvSpPr>
          <p:cNvPr id="29" name="TextBox 28"/>
          <p:cNvSpPr txBox="1"/>
          <p:nvPr/>
        </p:nvSpPr>
        <p:spPr>
          <a:xfrm>
            <a:off x="5435335" y="4854437"/>
            <a:ext cx="945533" cy="153888"/>
          </a:xfrm>
          <a:prstGeom prst="rect">
            <a:avLst/>
          </a:prstGeom>
          <a:solidFill>
            <a:schemeClr val="bg1"/>
          </a:solidFill>
        </p:spPr>
        <p:txBody>
          <a:bodyPr wrap="square" rtlCol="0">
            <a:spAutoFit/>
          </a:bodyPr>
          <a:lstStyle/>
          <a:p>
            <a:r>
              <a:rPr lang="en-US" sz="400" dirty="0" smtClean="0"/>
              <a:t>Frequent Route Numbers</a:t>
            </a:r>
            <a:endParaRPr lang="en-US" sz="400" dirty="0"/>
          </a:p>
        </p:txBody>
      </p:sp>
      <p:sp>
        <p:nvSpPr>
          <p:cNvPr id="30" name="TextBox 29"/>
          <p:cNvSpPr txBox="1"/>
          <p:nvPr/>
        </p:nvSpPr>
        <p:spPr>
          <a:xfrm>
            <a:off x="5402445" y="5000754"/>
            <a:ext cx="945533" cy="153888"/>
          </a:xfrm>
          <a:prstGeom prst="rect">
            <a:avLst/>
          </a:prstGeom>
          <a:solidFill>
            <a:schemeClr val="bg1"/>
          </a:solidFill>
        </p:spPr>
        <p:txBody>
          <a:bodyPr wrap="square" rtlCol="0">
            <a:spAutoFit/>
          </a:bodyPr>
          <a:lstStyle/>
          <a:p>
            <a:r>
              <a:rPr lang="en-US" sz="400" dirty="0" smtClean="0"/>
              <a:t>Local Route Numbers</a:t>
            </a:r>
            <a:endParaRPr lang="en-US" sz="400" dirty="0"/>
          </a:p>
        </p:txBody>
      </p:sp>
    </p:spTree>
    <p:extLst>
      <p:ext uri="{BB962C8B-B14F-4D97-AF65-F5344CB8AC3E}">
        <p14:creationId xmlns:p14="http://schemas.microsoft.com/office/powerpoint/2010/main" val="7217466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Greece CMZ</a:t>
            </a:r>
            <a:br>
              <a:rPr lang="en-US" dirty="0" smtClean="0"/>
            </a:br>
            <a:r>
              <a:rPr lang="en-US" sz="2000" i="1" dirty="0" smtClean="0"/>
              <a:t>Consultant Recommendation</a:t>
            </a:r>
            <a:endParaRPr lang="en-US" sz="2000" i="1" dirty="0"/>
          </a:p>
        </p:txBody>
      </p:sp>
      <p:sp>
        <p:nvSpPr>
          <p:cNvPr id="5" name="Content Placeholder 2"/>
          <p:cNvSpPr txBox="1">
            <a:spLocks/>
          </p:cNvSpPr>
          <p:nvPr/>
        </p:nvSpPr>
        <p:spPr>
          <a:xfrm>
            <a:off x="6435255" y="1349831"/>
            <a:ext cx="2457457" cy="3652155"/>
          </a:xfrm>
          <a:prstGeom prst="rect">
            <a:avLst/>
          </a:prstGeom>
        </p:spPr>
        <p:txBody>
          <a:bodyPr vert="horz" lIns="0" tIns="45720" rIns="0" bIns="45720" rtlCol="0">
            <a:normAutofit fontScale="85000" lnSpcReduction="10000"/>
          </a:bodyPr>
          <a:lstStyle>
            <a:lvl1pPr marL="227172" indent="-227172" algn="l" defTabSz="617220" rtl="0" eaLnBrk="1" latinLnBrk="0" hangingPunct="1">
              <a:lnSpc>
                <a:spcPct val="90000"/>
              </a:lnSpc>
              <a:spcBef>
                <a:spcPts val="810"/>
              </a:spcBef>
              <a:spcAft>
                <a:spcPts val="135"/>
              </a:spcAft>
              <a:buClr>
                <a:srgbClr val="FC6719"/>
              </a:buClr>
              <a:buSzPct val="100000"/>
              <a:buFont typeface="Courier New" panose="02070309020205020404" pitchFamily="49" charset="0"/>
              <a:buChar char="o"/>
              <a:defRPr sz="189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03635" indent="-195025" algn="l" defTabSz="617220" rtl="0" eaLnBrk="1" latinLnBrk="0" hangingPunct="1">
              <a:lnSpc>
                <a:spcPct val="90000"/>
              </a:lnSpc>
              <a:spcBef>
                <a:spcPts val="135"/>
              </a:spcBef>
              <a:spcAft>
                <a:spcPts val="270"/>
              </a:spcAft>
              <a:buClr>
                <a:srgbClr val="FC6719"/>
              </a:buClr>
              <a:buFont typeface="Wingdings" charset="2"/>
              <a:buChar char="§"/>
              <a:defRPr sz="162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62915" indent="-154305" algn="l" defTabSz="617220" rtl="0" eaLnBrk="1" latinLnBrk="0" hangingPunct="1">
              <a:lnSpc>
                <a:spcPct val="90000"/>
              </a:lnSpc>
              <a:spcBef>
                <a:spcPts val="135"/>
              </a:spcBef>
              <a:spcAft>
                <a:spcPts val="270"/>
              </a:spcAft>
              <a:buClr>
                <a:schemeClr val="accent2"/>
              </a:buClr>
              <a:buFont typeface="Calibri" panose="020F0502020204030204" pitchFamily="34" charset="0"/>
              <a:buChar char="‒"/>
              <a:defRPr sz="1215"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06120"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29564"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74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6pPr>
            <a:lvl7pPr marL="87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7pPr>
            <a:lvl8pPr marL="101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8pPr>
            <a:lvl9pPr marL="114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9pPr>
          </a:lstStyle>
          <a:p>
            <a:pPr marL="0" indent="0" fontAlgn="auto">
              <a:buNone/>
            </a:pPr>
            <a:r>
              <a:rPr lang="en-US" sz="1600" b="1" dirty="0">
                <a:solidFill>
                  <a:schemeClr val="tx2"/>
                </a:solidFill>
              </a:rPr>
              <a:t>Proposed Solutions:</a:t>
            </a:r>
          </a:p>
          <a:p>
            <a:pPr fontAlgn="auto"/>
            <a:r>
              <a:rPr lang="en-US" sz="1600" dirty="0" smtClean="0"/>
              <a:t>RTS On-Demand Service</a:t>
            </a:r>
            <a:endParaRPr lang="en-US" sz="1600" dirty="0"/>
          </a:p>
          <a:p>
            <a:pPr lvl="1" fontAlgn="auto"/>
            <a:r>
              <a:rPr lang="en-US" sz="1330" dirty="0"/>
              <a:t>Operated by RTS</a:t>
            </a:r>
          </a:p>
          <a:p>
            <a:pPr lvl="1" fontAlgn="auto"/>
            <a:r>
              <a:rPr lang="en-US" sz="1330" dirty="0" smtClean="0"/>
              <a:t>M-Su: </a:t>
            </a:r>
            <a:r>
              <a:rPr lang="en-US" sz="1330" dirty="0"/>
              <a:t>6am – </a:t>
            </a:r>
            <a:r>
              <a:rPr lang="en-US" sz="1330" dirty="0" smtClean="0"/>
              <a:t>7pm</a:t>
            </a:r>
            <a:endParaRPr lang="en-US" sz="1330" dirty="0"/>
          </a:p>
          <a:p>
            <a:pPr fontAlgn="auto"/>
            <a:r>
              <a:rPr lang="en-US" sz="1600" dirty="0" smtClean="0"/>
              <a:t>PMOD</a:t>
            </a:r>
            <a:endParaRPr lang="en-US" sz="1600" dirty="0"/>
          </a:p>
          <a:p>
            <a:pPr lvl="1" fontAlgn="auto"/>
            <a:r>
              <a:rPr lang="en-US" sz="1330" dirty="0"/>
              <a:t>Operated by </a:t>
            </a:r>
            <a:r>
              <a:rPr lang="en-US" sz="1330" dirty="0" smtClean="0"/>
              <a:t>3</a:t>
            </a:r>
            <a:r>
              <a:rPr lang="en-US" sz="1330" baseline="30000" dirty="0" smtClean="0"/>
              <a:t>rd</a:t>
            </a:r>
            <a:r>
              <a:rPr lang="en-US" sz="1330" dirty="0" smtClean="0"/>
              <a:t> </a:t>
            </a:r>
            <a:r>
              <a:rPr lang="en-US" sz="1330" dirty="0"/>
              <a:t>party</a:t>
            </a:r>
          </a:p>
          <a:p>
            <a:pPr lvl="1" fontAlgn="auto"/>
            <a:r>
              <a:rPr lang="en-US" sz="1330" dirty="0"/>
              <a:t>M-F: 5-6am, </a:t>
            </a:r>
            <a:r>
              <a:rPr lang="en-US" sz="1330" dirty="0" smtClean="0"/>
              <a:t>7pm </a:t>
            </a:r>
            <a:r>
              <a:rPr lang="en-US" sz="1330" dirty="0"/>
              <a:t>– Midnight</a:t>
            </a:r>
          </a:p>
          <a:p>
            <a:pPr lvl="1" fontAlgn="auto"/>
            <a:r>
              <a:rPr lang="en-US" sz="1330" dirty="0"/>
              <a:t>S-S: 7pm – Midnight</a:t>
            </a:r>
          </a:p>
          <a:p>
            <a:pPr marL="0" indent="0" fontAlgn="auto">
              <a:buNone/>
            </a:pPr>
            <a:r>
              <a:rPr lang="en-US" sz="1600" b="1" dirty="0">
                <a:solidFill>
                  <a:schemeClr val="tx2"/>
                </a:solidFill>
              </a:rPr>
              <a:t>Key Destinations:</a:t>
            </a:r>
          </a:p>
          <a:p>
            <a:pPr fontAlgn="auto"/>
            <a:r>
              <a:rPr lang="en-US" sz="1600" dirty="0" smtClean="0"/>
              <a:t>The Mall at Greece Ridge</a:t>
            </a:r>
          </a:p>
          <a:p>
            <a:pPr fontAlgn="auto"/>
            <a:r>
              <a:rPr lang="en-US" sz="1600" dirty="0" smtClean="0"/>
              <a:t>Ridge Road Retail Corridor</a:t>
            </a:r>
          </a:p>
          <a:p>
            <a:pPr fontAlgn="auto"/>
            <a:r>
              <a:rPr lang="en-US" sz="1600" dirty="0" err="1" smtClean="0"/>
              <a:t>Latta</a:t>
            </a:r>
            <a:r>
              <a:rPr lang="en-US" sz="1600" dirty="0" smtClean="0"/>
              <a:t> Rd. Area / Wegmans</a:t>
            </a:r>
          </a:p>
          <a:p>
            <a:pPr fontAlgn="auto"/>
            <a:r>
              <a:rPr lang="en-US" sz="1600" dirty="0" smtClean="0"/>
              <a:t>Walmart</a:t>
            </a:r>
          </a:p>
          <a:p>
            <a:pPr fontAlgn="auto"/>
            <a:r>
              <a:rPr lang="en-US" sz="1600" dirty="0" smtClean="0"/>
              <a:t>Greece Town Hall &amp; Library</a:t>
            </a:r>
            <a:endParaRPr lang="en-US" sz="1600" dirty="0"/>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94" y="1349830"/>
            <a:ext cx="5808852" cy="3984169"/>
          </a:xfrm>
          <a:prstGeom prst="rect">
            <a:avLst/>
          </a:prstGeo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18" y="1368751"/>
            <a:ext cx="2218451" cy="658812"/>
          </a:xfrm>
          <a:prstGeom prst="rect">
            <a:avLst/>
          </a:prstGeom>
        </p:spPr>
      </p:pic>
      <p:sp>
        <p:nvSpPr>
          <p:cNvPr id="16" name="TextBox 15"/>
          <p:cNvSpPr txBox="1"/>
          <p:nvPr/>
        </p:nvSpPr>
        <p:spPr>
          <a:xfrm>
            <a:off x="656389" y="1579962"/>
            <a:ext cx="1028700" cy="169277"/>
          </a:xfrm>
          <a:prstGeom prst="rect">
            <a:avLst/>
          </a:prstGeom>
          <a:solidFill>
            <a:schemeClr val="bg1"/>
          </a:solidFill>
        </p:spPr>
        <p:txBody>
          <a:bodyPr wrap="square" rtlCol="0">
            <a:spAutoFit/>
          </a:bodyPr>
          <a:lstStyle/>
          <a:p>
            <a:r>
              <a:rPr lang="en-US" sz="500" dirty="0" smtClean="0"/>
              <a:t>Connection Hub</a:t>
            </a:r>
            <a:endParaRPr lang="en-US" sz="500" dirty="0"/>
          </a:p>
        </p:txBody>
      </p:sp>
      <p:sp>
        <p:nvSpPr>
          <p:cNvPr id="17" name="TextBox 16"/>
          <p:cNvSpPr txBox="1"/>
          <p:nvPr/>
        </p:nvSpPr>
        <p:spPr>
          <a:xfrm>
            <a:off x="659115" y="1713927"/>
            <a:ext cx="945533" cy="153888"/>
          </a:xfrm>
          <a:prstGeom prst="rect">
            <a:avLst/>
          </a:prstGeom>
          <a:solidFill>
            <a:schemeClr val="bg1"/>
          </a:solidFill>
        </p:spPr>
        <p:txBody>
          <a:bodyPr wrap="square" rtlCol="0">
            <a:spAutoFit/>
          </a:bodyPr>
          <a:lstStyle/>
          <a:p>
            <a:r>
              <a:rPr lang="en-US" sz="400" dirty="0" smtClean="0"/>
              <a:t>Reimagine Frequent Routes</a:t>
            </a:r>
            <a:endParaRPr lang="en-US" sz="400" dirty="0"/>
          </a:p>
        </p:txBody>
      </p:sp>
      <p:sp>
        <p:nvSpPr>
          <p:cNvPr id="18" name="TextBox 17"/>
          <p:cNvSpPr txBox="1"/>
          <p:nvPr/>
        </p:nvSpPr>
        <p:spPr>
          <a:xfrm>
            <a:off x="656389" y="1851040"/>
            <a:ext cx="948259" cy="169277"/>
          </a:xfrm>
          <a:prstGeom prst="rect">
            <a:avLst/>
          </a:prstGeom>
          <a:solidFill>
            <a:schemeClr val="bg1"/>
          </a:solidFill>
        </p:spPr>
        <p:txBody>
          <a:bodyPr wrap="square" rtlCol="0">
            <a:spAutoFit/>
          </a:bodyPr>
          <a:lstStyle/>
          <a:p>
            <a:r>
              <a:rPr lang="en-US" sz="500" dirty="0" smtClean="0"/>
              <a:t>Reimagine Local Routes</a:t>
            </a:r>
            <a:endParaRPr lang="en-US" sz="500" dirty="0"/>
          </a:p>
        </p:txBody>
      </p:sp>
      <p:sp>
        <p:nvSpPr>
          <p:cNvPr id="19" name="TextBox 18"/>
          <p:cNvSpPr txBox="1"/>
          <p:nvPr/>
        </p:nvSpPr>
        <p:spPr>
          <a:xfrm>
            <a:off x="1837304" y="1302703"/>
            <a:ext cx="484709" cy="169277"/>
          </a:xfrm>
          <a:prstGeom prst="rect">
            <a:avLst/>
          </a:prstGeom>
          <a:solidFill>
            <a:schemeClr val="bg1"/>
          </a:solidFill>
        </p:spPr>
        <p:txBody>
          <a:bodyPr wrap="square" rtlCol="0">
            <a:spAutoFit/>
          </a:bodyPr>
          <a:lstStyle/>
          <a:p>
            <a:r>
              <a:rPr lang="en-US" sz="500" dirty="0" smtClean="0"/>
              <a:t>1 Mile</a:t>
            </a:r>
            <a:endParaRPr lang="en-US" sz="500" dirty="0"/>
          </a:p>
        </p:txBody>
      </p:sp>
      <p:sp>
        <p:nvSpPr>
          <p:cNvPr id="20" name="TextBox 19"/>
          <p:cNvSpPr txBox="1"/>
          <p:nvPr/>
        </p:nvSpPr>
        <p:spPr>
          <a:xfrm>
            <a:off x="432126" y="1368751"/>
            <a:ext cx="920750" cy="215444"/>
          </a:xfrm>
          <a:prstGeom prst="rect">
            <a:avLst/>
          </a:prstGeom>
          <a:solidFill>
            <a:schemeClr val="bg1"/>
          </a:solidFill>
        </p:spPr>
        <p:txBody>
          <a:bodyPr wrap="square" rtlCol="0">
            <a:spAutoFit/>
          </a:bodyPr>
          <a:lstStyle/>
          <a:p>
            <a:r>
              <a:rPr lang="en-US" sz="800" dirty="0" smtClean="0"/>
              <a:t>Legend</a:t>
            </a:r>
            <a:endParaRPr lang="en-US" sz="800" dirty="0"/>
          </a:p>
        </p:txBody>
      </p:sp>
      <p:sp>
        <p:nvSpPr>
          <p:cNvPr id="22" name="TextBox 21"/>
          <p:cNvSpPr txBox="1"/>
          <p:nvPr/>
        </p:nvSpPr>
        <p:spPr>
          <a:xfrm>
            <a:off x="1772366" y="1699029"/>
            <a:ext cx="945533" cy="153888"/>
          </a:xfrm>
          <a:prstGeom prst="rect">
            <a:avLst/>
          </a:prstGeom>
          <a:solidFill>
            <a:schemeClr val="bg1"/>
          </a:solidFill>
        </p:spPr>
        <p:txBody>
          <a:bodyPr wrap="square" rtlCol="0">
            <a:spAutoFit/>
          </a:bodyPr>
          <a:lstStyle/>
          <a:p>
            <a:r>
              <a:rPr lang="en-US" sz="400" dirty="0" smtClean="0"/>
              <a:t>Frequent Route Numbers</a:t>
            </a:r>
            <a:endParaRPr lang="en-US" sz="400" dirty="0"/>
          </a:p>
        </p:txBody>
      </p:sp>
      <p:sp>
        <p:nvSpPr>
          <p:cNvPr id="23" name="TextBox 22"/>
          <p:cNvSpPr txBox="1"/>
          <p:nvPr/>
        </p:nvSpPr>
        <p:spPr>
          <a:xfrm>
            <a:off x="1772365" y="1884054"/>
            <a:ext cx="945533" cy="153888"/>
          </a:xfrm>
          <a:prstGeom prst="rect">
            <a:avLst/>
          </a:prstGeom>
          <a:solidFill>
            <a:schemeClr val="bg1"/>
          </a:solidFill>
        </p:spPr>
        <p:txBody>
          <a:bodyPr wrap="square" rtlCol="0">
            <a:spAutoFit/>
          </a:bodyPr>
          <a:lstStyle/>
          <a:p>
            <a:r>
              <a:rPr lang="en-US" sz="400" dirty="0" smtClean="0"/>
              <a:t>Local Route Numbers</a:t>
            </a:r>
            <a:endParaRPr lang="en-US" sz="400" dirty="0"/>
          </a:p>
        </p:txBody>
      </p:sp>
    </p:spTree>
    <p:extLst>
      <p:ext uri="{BB962C8B-B14F-4D97-AF65-F5344CB8AC3E}">
        <p14:creationId xmlns:p14="http://schemas.microsoft.com/office/powerpoint/2010/main" val="381502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Henrietta CMZ</a:t>
            </a:r>
            <a:br>
              <a:rPr lang="en-US" dirty="0" smtClean="0"/>
            </a:br>
            <a:r>
              <a:rPr lang="en-US" sz="2000" i="1" dirty="0" smtClean="0"/>
              <a:t>Consultant Recommendation</a:t>
            </a:r>
            <a:endParaRPr lang="en-US" sz="2000" i="1" dirty="0"/>
          </a:p>
        </p:txBody>
      </p:sp>
      <p:sp>
        <p:nvSpPr>
          <p:cNvPr id="5" name="Content Placeholder 2"/>
          <p:cNvSpPr txBox="1">
            <a:spLocks/>
          </p:cNvSpPr>
          <p:nvPr/>
        </p:nvSpPr>
        <p:spPr>
          <a:xfrm>
            <a:off x="6358110" y="1281795"/>
            <a:ext cx="2457457" cy="3996143"/>
          </a:xfrm>
          <a:prstGeom prst="rect">
            <a:avLst/>
          </a:prstGeom>
        </p:spPr>
        <p:txBody>
          <a:bodyPr vert="horz" lIns="0" tIns="45720" rIns="0" bIns="45720" rtlCol="0">
            <a:normAutofit fontScale="77500" lnSpcReduction="20000"/>
          </a:bodyPr>
          <a:lstStyle>
            <a:lvl1pPr marL="227172" indent="-227172" algn="l" defTabSz="617220" rtl="0" eaLnBrk="1" latinLnBrk="0" hangingPunct="1">
              <a:lnSpc>
                <a:spcPct val="90000"/>
              </a:lnSpc>
              <a:spcBef>
                <a:spcPts val="810"/>
              </a:spcBef>
              <a:spcAft>
                <a:spcPts val="135"/>
              </a:spcAft>
              <a:buClr>
                <a:srgbClr val="FC6719"/>
              </a:buClr>
              <a:buSzPct val="100000"/>
              <a:buFont typeface="Courier New" panose="02070309020205020404" pitchFamily="49" charset="0"/>
              <a:buChar char="o"/>
              <a:defRPr sz="189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03635" indent="-195025" algn="l" defTabSz="617220" rtl="0" eaLnBrk="1" latinLnBrk="0" hangingPunct="1">
              <a:lnSpc>
                <a:spcPct val="90000"/>
              </a:lnSpc>
              <a:spcBef>
                <a:spcPts val="135"/>
              </a:spcBef>
              <a:spcAft>
                <a:spcPts val="270"/>
              </a:spcAft>
              <a:buClr>
                <a:srgbClr val="FC6719"/>
              </a:buClr>
              <a:buFont typeface="Wingdings" charset="2"/>
              <a:buChar char="§"/>
              <a:defRPr sz="162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62915" indent="-154305" algn="l" defTabSz="617220" rtl="0" eaLnBrk="1" latinLnBrk="0" hangingPunct="1">
              <a:lnSpc>
                <a:spcPct val="90000"/>
              </a:lnSpc>
              <a:spcBef>
                <a:spcPts val="135"/>
              </a:spcBef>
              <a:spcAft>
                <a:spcPts val="270"/>
              </a:spcAft>
              <a:buClr>
                <a:schemeClr val="accent2"/>
              </a:buClr>
              <a:buFont typeface="Calibri" panose="020F0502020204030204" pitchFamily="34" charset="0"/>
              <a:buChar char="‒"/>
              <a:defRPr sz="1215"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06120"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29564"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74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6pPr>
            <a:lvl7pPr marL="87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7pPr>
            <a:lvl8pPr marL="101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8pPr>
            <a:lvl9pPr marL="114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9pPr>
          </a:lstStyle>
          <a:p>
            <a:pPr marL="0" indent="0" fontAlgn="auto">
              <a:buNone/>
            </a:pPr>
            <a:r>
              <a:rPr lang="en-US" sz="1600" b="1" dirty="0">
                <a:solidFill>
                  <a:schemeClr val="tx2"/>
                </a:solidFill>
              </a:rPr>
              <a:t>Proposed Solutions:</a:t>
            </a:r>
          </a:p>
          <a:p>
            <a:pPr fontAlgn="auto"/>
            <a:r>
              <a:rPr lang="en-US" sz="1600" dirty="0" smtClean="0"/>
              <a:t>RTS On-Demand Service</a:t>
            </a:r>
            <a:endParaRPr lang="en-US" sz="1600" dirty="0"/>
          </a:p>
          <a:p>
            <a:pPr lvl="1" fontAlgn="auto"/>
            <a:r>
              <a:rPr lang="en-US" sz="1330" dirty="0"/>
              <a:t>Operated by RTS</a:t>
            </a:r>
          </a:p>
          <a:p>
            <a:pPr lvl="1" fontAlgn="auto"/>
            <a:r>
              <a:rPr lang="en-US" sz="1330" dirty="0"/>
              <a:t>M-Su: 6am – 7pm</a:t>
            </a:r>
          </a:p>
          <a:p>
            <a:pPr fontAlgn="auto"/>
            <a:r>
              <a:rPr lang="en-US" sz="1600" dirty="0"/>
              <a:t>PMOD</a:t>
            </a:r>
          </a:p>
          <a:p>
            <a:pPr lvl="1" fontAlgn="auto"/>
            <a:r>
              <a:rPr lang="en-US" sz="1330" dirty="0"/>
              <a:t>Operated by </a:t>
            </a:r>
            <a:r>
              <a:rPr lang="en-US" sz="1330" dirty="0" smtClean="0"/>
              <a:t>3</a:t>
            </a:r>
            <a:r>
              <a:rPr lang="en-US" sz="1330" baseline="30000" dirty="0" smtClean="0"/>
              <a:t>rd</a:t>
            </a:r>
            <a:r>
              <a:rPr lang="en-US" sz="1330" dirty="0" smtClean="0"/>
              <a:t> </a:t>
            </a:r>
            <a:r>
              <a:rPr lang="en-US" sz="1330" dirty="0"/>
              <a:t>party</a:t>
            </a:r>
          </a:p>
          <a:p>
            <a:pPr lvl="1" fontAlgn="auto"/>
            <a:r>
              <a:rPr lang="en-US" sz="1330" dirty="0"/>
              <a:t>M-F: 5-6am, 7</a:t>
            </a:r>
            <a:r>
              <a:rPr lang="en-US" sz="1330" dirty="0" smtClean="0"/>
              <a:t>pm </a:t>
            </a:r>
            <a:r>
              <a:rPr lang="en-US" sz="1330" dirty="0"/>
              <a:t>– Midnight</a:t>
            </a:r>
          </a:p>
          <a:p>
            <a:pPr lvl="1" fontAlgn="auto"/>
            <a:r>
              <a:rPr lang="en-US" sz="1330" dirty="0"/>
              <a:t>S-S: 7pm – Midnight</a:t>
            </a:r>
          </a:p>
          <a:p>
            <a:pPr marL="0" indent="0" fontAlgn="auto">
              <a:buNone/>
            </a:pPr>
            <a:r>
              <a:rPr lang="en-US" sz="1600" b="1" dirty="0">
                <a:solidFill>
                  <a:schemeClr val="tx2"/>
                </a:solidFill>
              </a:rPr>
              <a:t>Key Destinations:</a:t>
            </a:r>
          </a:p>
          <a:p>
            <a:pPr fontAlgn="auto"/>
            <a:r>
              <a:rPr lang="en-US" sz="1600" dirty="0" smtClean="0"/>
              <a:t>Marketplace Mall / Henrietta Retail Core</a:t>
            </a:r>
          </a:p>
          <a:p>
            <a:pPr fontAlgn="auto"/>
            <a:r>
              <a:rPr lang="en-US" sz="1600" dirty="0" smtClean="0"/>
              <a:t>Jefferson Rd. Corridor</a:t>
            </a:r>
          </a:p>
          <a:p>
            <a:pPr fontAlgn="auto"/>
            <a:r>
              <a:rPr lang="en-US" sz="1600" dirty="0" smtClean="0"/>
              <a:t>Henrietta Town Hall Complex</a:t>
            </a:r>
          </a:p>
          <a:p>
            <a:pPr fontAlgn="auto"/>
            <a:r>
              <a:rPr lang="en-US" sz="1600" dirty="0" smtClean="0"/>
              <a:t>MCC</a:t>
            </a:r>
          </a:p>
          <a:p>
            <a:pPr fontAlgn="auto"/>
            <a:r>
              <a:rPr lang="en-US" sz="1600" dirty="0" smtClean="0"/>
              <a:t>Connections to RIT via RIT Shuttle</a:t>
            </a:r>
          </a:p>
          <a:p>
            <a:pPr fontAlgn="auto"/>
            <a:r>
              <a:rPr lang="en-US" sz="1600" dirty="0" smtClean="0"/>
              <a:t>New VA Facility</a:t>
            </a:r>
          </a:p>
          <a:p>
            <a:pPr fontAlgn="auto"/>
            <a:r>
              <a:rPr lang="en-US" sz="1600" dirty="0" smtClean="0"/>
              <a:t>Senior / Student / Affordable / Assisted Housing locations within CMZ</a:t>
            </a:r>
            <a:endParaRPr lang="en-US" sz="1600" dirty="0"/>
          </a:p>
          <a:p>
            <a:pPr fontAlgn="auto"/>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863" y="1052249"/>
            <a:ext cx="5137072" cy="4422119"/>
          </a:xfrm>
          <a:prstGeom prst="rect">
            <a:avLst/>
          </a:prstGeom>
        </p:spPr>
      </p:pic>
    </p:spTree>
    <p:extLst>
      <p:ext uri="{BB962C8B-B14F-4D97-AF65-F5344CB8AC3E}">
        <p14:creationId xmlns:p14="http://schemas.microsoft.com/office/powerpoint/2010/main" val="16123784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Irondequoit CMZ</a:t>
            </a:r>
            <a:br>
              <a:rPr lang="en-US" dirty="0" smtClean="0"/>
            </a:br>
            <a:r>
              <a:rPr lang="en-US" sz="2000" i="1" dirty="0" smtClean="0"/>
              <a:t>Consultant Recommendation</a:t>
            </a:r>
            <a:endParaRPr lang="en-US" sz="2000" i="1" dirty="0"/>
          </a:p>
        </p:txBody>
      </p:sp>
      <p:sp>
        <p:nvSpPr>
          <p:cNvPr id="4" name="Content Placeholder 2"/>
          <p:cNvSpPr txBox="1">
            <a:spLocks/>
          </p:cNvSpPr>
          <p:nvPr/>
        </p:nvSpPr>
        <p:spPr>
          <a:xfrm>
            <a:off x="6358110" y="1293224"/>
            <a:ext cx="2714328" cy="4185225"/>
          </a:xfrm>
          <a:prstGeom prst="rect">
            <a:avLst/>
          </a:prstGeom>
        </p:spPr>
        <p:txBody>
          <a:bodyPr vert="horz" lIns="0" tIns="45720" rIns="0" bIns="45720" rtlCol="0">
            <a:normAutofit fontScale="77500" lnSpcReduction="20000"/>
          </a:bodyPr>
          <a:lstStyle>
            <a:lvl1pPr marL="227172" indent="-227172" algn="l" defTabSz="617220" rtl="0" eaLnBrk="1" latinLnBrk="0" hangingPunct="1">
              <a:lnSpc>
                <a:spcPct val="90000"/>
              </a:lnSpc>
              <a:spcBef>
                <a:spcPts val="810"/>
              </a:spcBef>
              <a:spcAft>
                <a:spcPts val="135"/>
              </a:spcAft>
              <a:buClr>
                <a:srgbClr val="FC6719"/>
              </a:buClr>
              <a:buSzPct val="100000"/>
              <a:buFont typeface="Courier New" panose="02070309020205020404" pitchFamily="49" charset="0"/>
              <a:buChar char="o"/>
              <a:defRPr sz="189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03635" indent="-195025" algn="l" defTabSz="617220" rtl="0" eaLnBrk="1" latinLnBrk="0" hangingPunct="1">
              <a:lnSpc>
                <a:spcPct val="90000"/>
              </a:lnSpc>
              <a:spcBef>
                <a:spcPts val="135"/>
              </a:spcBef>
              <a:spcAft>
                <a:spcPts val="270"/>
              </a:spcAft>
              <a:buClr>
                <a:srgbClr val="FC6719"/>
              </a:buClr>
              <a:buFont typeface="Wingdings" charset="2"/>
              <a:buChar char="§"/>
              <a:defRPr sz="162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62915" indent="-154305" algn="l" defTabSz="617220" rtl="0" eaLnBrk="1" latinLnBrk="0" hangingPunct="1">
              <a:lnSpc>
                <a:spcPct val="90000"/>
              </a:lnSpc>
              <a:spcBef>
                <a:spcPts val="135"/>
              </a:spcBef>
              <a:spcAft>
                <a:spcPts val="270"/>
              </a:spcAft>
              <a:buClr>
                <a:schemeClr val="accent2"/>
              </a:buClr>
              <a:buFont typeface="Calibri" panose="020F0502020204030204" pitchFamily="34" charset="0"/>
              <a:buChar char="‒"/>
              <a:defRPr sz="1215"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06120"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29564"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74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6pPr>
            <a:lvl7pPr marL="87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7pPr>
            <a:lvl8pPr marL="101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8pPr>
            <a:lvl9pPr marL="114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9pPr>
          </a:lstStyle>
          <a:p>
            <a:pPr marL="0" indent="0" fontAlgn="auto">
              <a:buNone/>
            </a:pPr>
            <a:r>
              <a:rPr lang="en-US" sz="1600" b="1" dirty="0">
                <a:solidFill>
                  <a:schemeClr val="tx2"/>
                </a:solidFill>
              </a:rPr>
              <a:t>Proposed Solutions:</a:t>
            </a:r>
          </a:p>
          <a:p>
            <a:pPr fontAlgn="auto"/>
            <a:r>
              <a:rPr lang="en-US" sz="1600" dirty="0" smtClean="0"/>
              <a:t>RTS On-Demand Service</a:t>
            </a:r>
            <a:endParaRPr lang="en-US" sz="1600" dirty="0"/>
          </a:p>
          <a:p>
            <a:pPr lvl="1" fontAlgn="auto"/>
            <a:r>
              <a:rPr lang="en-US" sz="1330" dirty="0"/>
              <a:t>Operated by RTS</a:t>
            </a:r>
          </a:p>
          <a:p>
            <a:pPr lvl="1" fontAlgn="auto"/>
            <a:r>
              <a:rPr lang="en-US" sz="1330" dirty="0"/>
              <a:t>M-Su: 6am – 7pm</a:t>
            </a:r>
          </a:p>
          <a:p>
            <a:pPr fontAlgn="auto"/>
            <a:r>
              <a:rPr lang="en-US" sz="1600" dirty="0"/>
              <a:t>PMOD</a:t>
            </a:r>
          </a:p>
          <a:p>
            <a:pPr lvl="1" fontAlgn="auto"/>
            <a:r>
              <a:rPr lang="en-US" sz="1330" dirty="0"/>
              <a:t>Operated by </a:t>
            </a:r>
            <a:r>
              <a:rPr lang="en-US" sz="1330" dirty="0" smtClean="0"/>
              <a:t>3</a:t>
            </a:r>
            <a:r>
              <a:rPr lang="en-US" sz="1330" baseline="30000" dirty="0" smtClean="0"/>
              <a:t>rd</a:t>
            </a:r>
            <a:r>
              <a:rPr lang="en-US" sz="1330" dirty="0" smtClean="0"/>
              <a:t> </a:t>
            </a:r>
            <a:r>
              <a:rPr lang="en-US" sz="1330" dirty="0"/>
              <a:t>party</a:t>
            </a:r>
          </a:p>
          <a:p>
            <a:pPr lvl="1" fontAlgn="auto"/>
            <a:r>
              <a:rPr lang="en-US" sz="1330" dirty="0"/>
              <a:t>M-F: 5-6am, 7</a:t>
            </a:r>
            <a:r>
              <a:rPr lang="en-US" sz="1330" dirty="0" smtClean="0"/>
              <a:t>pm </a:t>
            </a:r>
            <a:r>
              <a:rPr lang="en-US" sz="1330" dirty="0"/>
              <a:t>– Midnight</a:t>
            </a:r>
          </a:p>
          <a:p>
            <a:pPr lvl="1" fontAlgn="auto"/>
            <a:r>
              <a:rPr lang="en-US" sz="1330" dirty="0"/>
              <a:t>S-S: 7pm – Midnight</a:t>
            </a:r>
          </a:p>
          <a:p>
            <a:pPr marL="0" indent="0" fontAlgn="auto">
              <a:buNone/>
            </a:pPr>
            <a:r>
              <a:rPr lang="en-US" sz="1600" b="1" dirty="0">
                <a:solidFill>
                  <a:schemeClr val="tx2"/>
                </a:solidFill>
              </a:rPr>
              <a:t>Key Destinations:</a:t>
            </a:r>
          </a:p>
          <a:p>
            <a:pPr fontAlgn="auto"/>
            <a:r>
              <a:rPr lang="en-US" sz="1600" dirty="0" smtClean="0"/>
              <a:t>St. Ann’s Home</a:t>
            </a:r>
          </a:p>
          <a:p>
            <a:pPr fontAlgn="auto"/>
            <a:r>
              <a:rPr lang="en-US" sz="1600" dirty="0" smtClean="0"/>
              <a:t>Skyview on the Ridge</a:t>
            </a:r>
          </a:p>
          <a:p>
            <a:pPr fontAlgn="auto"/>
            <a:r>
              <a:rPr lang="en-US" sz="1600" dirty="0" smtClean="0"/>
              <a:t>Rochester Regional Health</a:t>
            </a:r>
          </a:p>
          <a:p>
            <a:pPr fontAlgn="auto"/>
            <a:r>
              <a:rPr lang="en-US" sz="1600" dirty="0" smtClean="0"/>
              <a:t>Ridge/Titus Retail Corridors</a:t>
            </a:r>
          </a:p>
          <a:p>
            <a:pPr fontAlgn="auto"/>
            <a:r>
              <a:rPr lang="en-US" sz="1600" dirty="0" smtClean="0"/>
              <a:t>Irondequoit Bay Park</a:t>
            </a:r>
          </a:p>
          <a:p>
            <a:pPr fontAlgn="auto"/>
            <a:r>
              <a:rPr lang="en-US" sz="1600" dirty="0" smtClean="0"/>
              <a:t>Irondequoit H.S. / Hake M.S.</a:t>
            </a:r>
          </a:p>
          <a:p>
            <a:pPr fontAlgn="auto"/>
            <a:r>
              <a:rPr lang="en-US" sz="1600" dirty="0" smtClean="0"/>
              <a:t>Seabreeze Amusement Park</a:t>
            </a:r>
            <a:r>
              <a:rPr lang="en-US" sz="1600" dirty="0"/>
              <a:t> </a:t>
            </a:r>
            <a:r>
              <a:rPr lang="en-US" sz="1600" dirty="0" smtClean="0"/>
              <a:t>– to supplement seasonal route</a:t>
            </a:r>
          </a:p>
          <a:p>
            <a:pPr fontAlgn="auto"/>
            <a:r>
              <a:rPr lang="en-US" sz="1600" dirty="0" smtClean="0"/>
              <a:t>Lakeshore Communities &amp; Attractions</a:t>
            </a:r>
          </a:p>
        </p:txBody>
      </p:sp>
      <p:pic>
        <p:nvPicPr>
          <p:cNvPr id="3" name="Picture 2"/>
          <p:cNvPicPr>
            <a:picLocks noChangeAspect="1"/>
          </p:cNvPicPr>
          <p:nvPr/>
        </p:nvPicPr>
        <p:blipFill>
          <a:blip r:embed="rId2"/>
          <a:stretch>
            <a:fillRect/>
          </a:stretch>
        </p:blipFill>
        <p:spPr>
          <a:xfrm>
            <a:off x="903609" y="965177"/>
            <a:ext cx="5348337" cy="4542900"/>
          </a:xfrm>
          <a:prstGeom prst="rect">
            <a:avLst/>
          </a:prstGeom>
        </p:spPr>
      </p:pic>
    </p:spTree>
    <p:extLst>
      <p:ext uri="{BB962C8B-B14F-4D97-AF65-F5344CB8AC3E}">
        <p14:creationId xmlns:p14="http://schemas.microsoft.com/office/powerpoint/2010/main" val="2095917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Lexington Avenue CMZ</a:t>
            </a:r>
            <a:br>
              <a:rPr lang="en-US" dirty="0" smtClean="0"/>
            </a:br>
            <a:r>
              <a:rPr lang="en-US" sz="2000" i="1" dirty="0" smtClean="0"/>
              <a:t>Consultant Recommendation</a:t>
            </a:r>
            <a:endParaRPr lang="en-US" sz="2000" i="1" dirty="0"/>
          </a:p>
        </p:txBody>
      </p:sp>
      <p:sp>
        <p:nvSpPr>
          <p:cNvPr id="5" name="Content Placeholder 2"/>
          <p:cNvSpPr txBox="1">
            <a:spLocks/>
          </p:cNvSpPr>
          <p:nvPr/>
        </p:nvSpPr>
        <p:spPr>
          <a:xfrm>
            <a:off x="6442943" y="1333499"/>
            <a:ext cx="2667602" cy="4137930"/>
          </a:xfrm>
          <a:prstGeom prst="rect">
            <a:avLst/>
          </a:prstGeom>
        </p:spPr>
        <p:txBody>
          <a:bodyPr vert="horz" lIns="0" tIns="45720" rIns="0" bIns="45720" rtlCol="0">
            <a:normAutofit/>
          </a:bodyPr>
          <a:lstStyle>
            <a:lvl1pPr marL="227172" indent="-227172" algn="l" defTabSz="617220" rtl="0" eaLnBrk="1" latinLnBrk="0" hangingPunct="1">
              <a:lnSpc>
                <a:spcPct val="90000"/>
              </a:lnSpc>
              <a:spcBef>
                <a:spcPts val="810"/>
              </a:spcBef>
              <a:spcAft>
                <a:spcPts val="135"/>
              </a:spcAft>
              <a:buClr>
                <a:srgbClr val="FC6719"/>
              </a:buClr>
              <a:buSzPct val="100000"/>
              <a:buFont typeface="Courier New" panose="02070309020205020404" pitchFamily="49" charset="0"/>
              <a:buChar char="o"/>
              <a:defRPr sz="189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03635" indent="-195025" algn="l" defTabSz="617220" rtl="0" eaLnBrk="1" latinLnBrk="0" hangingPunct="1">
              <a:lnSpc>
                <a:spcPct val="90000"/>
              </a:lnSpc>
              <a:spcBef>
                <a:spcPts val="135"/>
              </a:spcBef>
              <a:spcAft>
                <a:spcPts val="270"/>
              </a:spcAft>
              <a:buClr>
                <a:srgbClr val="FC6719"/>
              </a:buClr>
              <a:buFont typeface="Wingdings" charset="2"/>
              <a:buChar char="§"/>
              <a:defRPr sz="162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62915" indent="-154305" algn="l" defTabSz="617220" rtl="0" eaLnBrk="1" latinLnBrk="0" hangingPunct="1">
              <a:lnSpc>
                <a:spcPct val="90000"/>
              </a:lnSpc>
              <a:spcBef>
                <a:spcPts val="135"/>
              </a:spcBef>
              <a:spcAft>
                <a:spcPts val="270"/>
              </a:spcAft>
              <a:buClr>
                <a:schemeClr val="accent2"/>
              </a:buClr>
              <a:buFont typeface="Calibri" panose="020F0502020204030204" pitchFamily="34" charset="0"/>
              <a:buChar char="‒"/>
              <a:defRPr sz="1215"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06120"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29564"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74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6pPr>
            <a:lvl7pPr marL="87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7pPr>
            <a:lvl8pPr marL="101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8pPr>
            <a:lvl9pPr marL="114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9pPr>
          </a:lstStyle>
          <a:p>
            <a:pPr marL="0" indent="0" fontAlgn="auto">
              <a:buNone/>
            </a:pPr>
            <a:r>
              <a:rPr lang="en-US" sz="1600" b="1" dirty="0">
                <a:solidFill>
                  <a:schemeClr val="tx2"/>
                </a:solidFill>
              </a:rPr>
              <a:t>Proposed Solutions:</a:t>
            </a:r>
          </a:p>
          <a:p>
            <a:pPr fontAlgn="auto"/>
            <a:r>
              <a:rPr lang="en-US" sz="1600" dirty="0" smtClean="0"/>
              <a:t>RTS On-Demand Service</a:t>
            </a:r>
            <a:endParaRPr lang="en-US" sz="1600" dirty="0"/>
          </a:p>
          <a:p>
            <a:pPr lvl="1" fontAlgn="auto"/>
            <a:r>
              <a:rPr lang="en-US" sz="1330" dirty="0"/>
              <a:t>Operated by RTS</a:t>
            </a:r>
          </a:p>
          <a:p>
            <a:pPr lvl="1" fontAlgn="auto"/>
            <a:r>
              <a:rPr lang="en-US" sz="1330" dirty="0" smtClean="0"/>
              <a:t>M-F: </a:t>
            </a:r>
            <a:r>
              <a:rPr lang="en-US" sz="1330" dirty="0"/>
              <a:t>6am – </a:t>
            </a:r>
            <a:r>
              <a:rPr lang="en-US" sz="1330" dirty="0" smtClean="0"/>
              <a:t>7pm</a:t>
            </a:r>
            <a:endParaRPr lang="en-US" sz="1330" dirty="0"/>
          </a:p>
          <a:p>
            <a:pPr fontAlgn="auto"/>
            <a:r>
              <a:rPr lang="en-US" sz="1600" dirty="0"/>
              <a:t>PMOD</a:t>
            </a:r>
          </a:p>
          <a:p>
            <a:pPr lvl="1" fontAlgn="auto"/>
            <a:r>
              <a:rPr lang="en-US" sz="1330" dirty="0"/>
              <a:t>Operated by </a:t>
            </a:r>
            <a:r>
              <a:rPr lang="en-US" sz="1330" dirty="0" smtClean="0"/>
              <a:t>3</a:t>
            </a:r>
            <a:r>
              <a:rPr lang="en-US" sz="1330" baseline="30000" dirty="0" smtClean="0"/>
              <a:t>rd</a:t>
            </a:r>
            <a:r>
              <a:rPr lang="en-US" sz="1330" dirty="0" smtClean="0"/>
              <a:t> </a:t>
            </a:r>
            <a:r>
              <a:rPr lang="en-US" sz="1330" dirty="0"/>
              <a:t>party</a:t>
            </a:r>
          </a:p>
          <a:p>
            <a:pPr lvl="1" fontAlgn="auto"/>
            <a:r>
              <a:rPr lang="en-US" sz="1330" dirty="0"/>
              <a:t>M-F: 5-6am, 7</a:t>
            </a:r>
            <a:r>
              <a:rPr lang="en-US" sz="1330" dirty="0" smtClean="0"/>
              <a:t>pm </a:t>
            </a:r>
            <a:r>
              <a:rPr lang="en-US" sz="1330" dirty="0"/>
              <a:t>– </a:t>
            </a:r>
            <a:r>
              <a:rPr lang="en-US" sz="1330" dirty="0" smtClean="0"/>
              <a:t>Midnight</a:t>
            </a:r>
            <a:endParaRPr lang="en-US" sz="1330" dirty="0"/>
          </a:p>
          <a:p>
            <a:pPr marL="0" indent="0" fontAlgn="auto">
              <a:buNone/>
            </a:pPr>
            <a:r>
              <a:rPr lang="en-US" sz="1600" b="1" dirty="0">
                <a:solidFill>
                  <a:schemeClr val="tx2"/>
                </a:solidFill>
              </a:rPr>
              <a:t>Key Destinations:</a:t>
            </a:r>
          </a:p>
          <a:p>
            <a:pPr fontAlgn="auto"/>
            <a:r>
              <a:rPr lang="en-US" sz="1600" dirty="0" smtClean="0"/>
              <a:t>Lexington Ave. Industrial Corridor</a:t>
            </a:r>
          </a:p>
          <a:p>
            <a:pPr fontAlgn="auto"/>
            <a:r>
              <a:rPr lang="en-US" sz="1600" dirty="0" smtClean="0"/>
              <a:t>Eastman Business Park</a:t>
            </a:r>
          </a:p>
          <a:p>
            <a:pPr fontAlgn="auto"/>
            <a:r>
              <a:rPr lang="en-US" sz="1600" dirty="0" smtClean="0"/>
              <a:t>Edison Career &amp; Tech H.S.</a:t>
            </a:r>
          </a:p>
          <a:p>
            <a:pPr fontAlgn="auto"/>
            <a:r>
              <a:rPr lang="en-US" sz="1600" dirty="0" smtClean="0"/>
              <a:t>Greece Ridge Mall</a:t>
            </a:r>
            <a:endParaRPr lang="en-US" sz="1600" dirty="0"/>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194" y="1333499"/>
            <a:ext cx="5883104" cy="4046221"/>
          </a:xfrm>
          <a:prstGeom prst="rect">
            <a:avLst/>
          </a:prstGeo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5" y="1612903"/>
            <a:ext cx="1998417" cy="854071"/>
          </a:xfrm>
          <a:prstGeom prst="rect">
            <a:avLst/>
          </a:prstGeom>
        </p:spPr>
      </p:pic>
      <p:sp>
        <p:nvSpPr>
          <p:cNvPr id="20" name="TextBox 19"/>
          <p:cNvSpPr txBox="1"/>
          <p:nvPr/>
        </p:nvSpPr>
        <p:spPr>
          <a:xfrm>
            <a:off x="2869745" y="5132136"/>
            <a:ext cx="1028700" cy="169277"/>
          </a:xfrm>
          <a:prstGeom prst="rect">
            <a:avLst/>
          </a:prstGeom>
          <a:solidFill>
            <a:schemeClr val="bg1"/>
          </a:solidFill>
        </p:spPr>
        <p:txBody>
          <a:bodyPr wrap="square" rtlCol="0">
            <a:spAutoFit/>
          </a:bodyPr>
          <a:lstStyle/>
          <a:p>
            <a:r>
              <a:rPr lang="en-US" sz="500" dirty="0" smtClean="0"/>
              <a:t>Reimagine Local Routes</a:t>
            </a:r>
            <a:endParaRPr lang="en-US" sz="500" dirty="0"/>
          </a:p>
        </p:txBody>
      </p:sp>
      <p:sp>
        <p:nvSpPr>
          <p:cNvPr id="21" name="TextBox 20"/>
          <p:cNvSpPr txBox="1"/>
          <p:nvPr/>
        </p:nvSpPr>
        <p:spPr>
          <a:xfrm>
            <a:off x="3742633" y="4532226"/>
            <a:ext cx="972005" cy="169277"/>
          </a:xfrm>
          <a:prstGeom prst="rect">
            <a:avLst/>
          </a:prstGeom>
          <a:solidFill>
            <a:schemeClr val="bg1"/>
          </a:solidFill>
        </p:spPr>
        <p:txBody>
          <a:bodyPr wrap="square" rtlCol="0">
            <a:spAutoFit/>
          </a:bodyPr>
          <a:lstStyle/>
          <a:p>
            <a:r>
              <a:rPr lang="en-US" sz="500" dirty="0" smtClean="0"/>
              <a:t>Current Fixed Routes</a:t>
            </a:r>
            <a:endParaRPr lang="en-US" sz="500" dirty="0"/>
          </a:p>
        </p:txBody>
      </p:sp>
    </p:spTree>
    <p:extLst>
      <p:ext uri="{BB962C8B-B14F-4D97-AF65-F5344CB8AC3E}">
        <p14:creationId xmlns:p14="http://schemas.microsoft.com/office/powerpoint/2010/main" val="23644701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Agenda</a:t>
            </a:r>
            <a:endParaRPr lang="en-US" dirty="0"/>
          </a:p>
        </p:txBody>
      </p:sp>
      <p:sp>
        <p:nvSpPr>
          <p:cNvPr id="8" name="Content Placeholder 7"/>
          <p:cNvSpPr>
            <a:spLocks noGrp="1"/>
          </p:cNvSpPr>
          <p:nvPr>
            <p:ph idx="1"/>
          </p:nvPr>
        </p:nvSpPr>
        <p:spPr/>
        <p:txBody>
          <a:bodyPr>
            <a:normAutofit/>
          </a:bodyPr>
          <a:lstStyle/>
          <a:p>
            <a:pPr marL="571500" indent="-227013"/>
            <a:r>
              <a:rPr lang="en-US" dirty="0" smtClean="0"/>
              <a:t>Introductions</a:t>
            </a:r>
          </a:p>
          <a:p>
            <a:pPr marL="571500" indent="-227013"/>
            <a:r>
              <a:rPr lang="en-US" dirty="0" smtClean="0"/>
              <a:t>Reimagine RTS Process Update</a:t>
            </a:r>
          </a:p>
          <a:p>
            <a:pPr marL="571500" indent="-227013"/>
            <a:r>
              <a:rPr lang="en-US" dirty="0" smtClean="0"/>
              <a:t>Stage 2: Community Mobility Zone Consultant Recommendations</a:t>
            </a:r>
          </a:p>
          <a:p>
            <a:pPr marL="571500" indent="-227013"/>
            <a:r>
              <a:rPr lang="en-US" dirty="0" smtClean="0"/>
              <a:t>Stage 3: Paratransit Service</a:t>
            </a:r>
          </a:p>
          <a:p>
            <a:pPr marL="571500" indent="-227013"/>
            <a:r>
              <a:rPr lang="en-US" dirty="0" smtClean="0"/>
              <a:t>Next Steps</a:t>
            </a:r>
          </a:p>
          <a:p>
            <a:pPr marL="571500" indent="-227013"/>
            <a:r>
              <a:rPr lang="en-US" dirty="0" smtClean="0"/>
              <a:t>Summary</a:t>
            </a:r>
          </a:p>
          <a:p>
            <a:pPr marL="571500" indent="-227013"/>
            <a:r>
              <a:rPr lang="en-US" dirty="0" smtClean="0"/>
              <a:t>Stations Open for Discussion / Q&amp;A</a:t>
            </a:r>
          </a:p>
        </p:txBody>
      </p:sp>
    </p:spTree>
    <p:extLst>
      <p:ext uri="{BB962C8B-B14F-4D97-AF65-F5344CB8AC3E}">
        <p14:creationId xmlns:p14="http://schemas.microsoft.com/office/powerpoint/2010/main" val="12224136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Commuter Connections</a:t>
            </a:r>
            <a:endParaRPr lang="en-US" dirty="0"/>
          </a:p>
        </p:txBody>
      </p:sp>
      <p:sp>
        <p:nvSpPr>
          <p:cNvPr id="5" name="Content Placeholder 2"/>
          <p:cNvSpPr txBox="1">
            <a:spLocks/>
          </p:cNvSpPr>
          <p:nvPr/>
        </p:nvSpPr>
        <p:spPr>
          <a:xfrm>
            <a:off x="6686543" y="2673089"/>
            <a:ext cx="2457457" cy="1162772"/>
          </a:xfrm>
          <a:prstGeom prst="rect">
            <a:avLst/>
          </a:prstGeom>
        </p:spPr>
        <p:txBody>
          <a:bodyPr vert="horz" lIns="0" tIns="45720" rIns="0" bIns="45720" rtlCol="0">
            <a:normAutofit/>
          </a:bodyPr>
          <a:lstStyle>
            <a:lvl1pPr marL="227172" indent="-227172" algn="l" defTabSz="617220" rtl="0" eaLnBrk="1" latinLnBrk="0" hangingPunct="1">
              <a:lnSpc>
                <a:spcPct val="90000"/>
              </a:lnSpc>
              <a:spcBef>
                <a:spcPts val="810"/>
              </a:spcBef>
              <a:spcAft>
                <a:spcPts val="135"/>
              </a:spcAft>
              <a:buClr>
                <a:srgbClr val="FC6719"/>
              </a:buClr>
              <a:buSzPct val="100000"/>
              <a:buFont typeface="Courier New" panose="02070309020205020404" pitchFamily="49" charset="0"/>
              <a:buChar char="o"/>
              <a:defRPr sz="189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03635" indent="-195025" algn="l" defTabSz="617220" rtl="0" eaLnBrk="1" latinLnBrk="0" hangingPunct="1">
              <a:lnSpc>
                <a:spcPct val="90000"/>
              </a:lnSpc>
              <a:spcBef>
                <a:spcPts val="135"/>
              </a:spcBef>
              <a:spcAft>
                <a:spcPts val="270"/>
              </a:spcAft>
              <a:buClr>
                <a:srgbClr val="FC6719"/>
              </a:buClr>
              <a:buFont typeface="Wingdings" charset="2"/>
              <a:buChar char="§"/>
              <a:defRPr sz="162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62915" indent="-154305" algn="l" defTabSz="617220" rtl="0" eaLnBrk="1" latinLnBrk="0" hangingPunct="1">
              <a:lnSpc>
                <a:spcPct val="90000"/>
              </a:lnSpc>
              <a:spcBef>
                <a:spcPts val="135"/>
              </a:spcBef>
              <a:spcAft>
                <a:spcPts val="270"/>
              </a:spcAft>
              <a:buClr>
                <a:schemeClr val="accent2"/>
              </a:buClr>
              <a:buFont typeface="Calibri" panose="020F0502020204030204" pitchFamily="34" charset="0"/>
              <a:buChar char="‒"/>
              <a:defRPr sz="1215"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06120"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29564"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74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6pPr>
            <a:lvl7pPr marL="87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7pPr>
            <a:lvl8pPr marL="101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8pPr>
            <a:lvl9pPr marL="114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9pPr>
          </a:lstStyle>
          <a:p>
            <a:pPr marL="0" indent="0" fontAlgn="auto">
              <a:buNone/>
            </a:pPr>
            <a:r>
              <a:rPr lang="en-US" sz="1800" b="1" dirty="0">
                <a:solidFill>
                  <a:schemeClr val="tx2"/>
                </a:solidFill>
              </a:rPr>
              <a:t>Proposed </a:t>
            </a:r>
            <a:r>
              <a:rPr lang="en-US" sz="1800" b="1" dirty="0" smtClean="0">
                <a:solidFill>
                  <a:schemeClr val="tx2"/>
                </a:solidFill>
              </a:rPr>
              <a:t>Solution:</a:t>
            </a:r>
            <a:endParaRPr lang="en-US" sz="1800" b="1" dirty="0">
              <a:solidFill>
                <a:schemeClr val="tx2"/>
              </a:solidFill>
            </a:endParaRPr>
          </a:p>
          <a:p>
            <a:pPr fontAlgn="auto"/>
            <a:r>
              <a:rPr lang="en-US" sz="1600" dirty="0" smtClean="0"/>
              <a:t>2 round trips per day to each commuter destination</a:t>
            </a:r>
            <a:endParaRPr lang="en-US" sz="1600"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94" y="1041236"/>
            <a:ext cx="6146988" cy="4426478"/>
          </a:xfrm>
          <a:prstGeom prst="rect">
            <a:avLst/>
          </a:prstGeom>
        </p:spPr>
      </p:pic>
      <p:sp>
        <p:nvSpPr>
          <p:cNvPr id="6" name="TextBox 5"/>
          <p:cNvSpPr txBox="1"/>
          <p:nvPr/>
        </p:nvSpPr>
        <p:spPr>
          <a:xfrm>
            <a:off x="796517" y="4512166"/>
            <a:ext cx="930683" cy="184666"/>
          </a:xfrm>
          <a:prstGeom prst="rect">
            <a:avLst/>
          </a:prstGeom>
          <a:solidFill>
            <a:schemeClr val="bg1"/>
          </a:solidFill>
        </p:spPr>
        <p:txBody>
          <a:bodyPr wrap="square" rtlCol="0">
            <a:spAutoFit/>
          </a:bodyPr>
          <a:lstStyle/>
          <a:p>
            <a:r>
              <a:rPr lang="en-US" sz="600" dirty="0" smtClean="0"/>
              <a:t>Connection Hubs</a:t>
            </a:r>
            <a:endParaRPr lang="en-US" sz="600" dirty="0"/>
          </a:p>
        </p:txBody>
      </p:sp>
      <p:sp>
        <p:nvSpPr>
          <p:cNvPr id="7" name="TextBox 6"/>
          <p:cNvSpPr txBox="1"/>
          <p:nvPr/>
        </p:nvSpPr>
        <p:spPr>
          <a:xfrm>
            <a:off x="796517" y="4678566"/>
            <a:ext cx="1044983" cy="184666"/>
          </a:xfrm>
          <a:prstGeom prst="rect">
            <a:avLst/>
          </a:prstGeom>
          <a:solidFill>
            <a:schemeClr val="bg1"/>
          </a:solidFill>
        </p:spPr>
        <p:txBody>
          <a:bodyPr wrap="square" rtlCol="0">
            <a:spAutoFit/>
          </a:bodyPr>
          <a:lstStyle/>
          <a:p>
            <a:r>
              <a:rPr lang="en-US" sz="600" dirty="0" smtClean="0"/>
              <a:t>Commuter Connections</a:t>
            </a:r>
            <a:endParaRPr lang="en-US" sz="600" dirty="0"/>
          </a:p>
        </p:txBody>
      </p:sp>
      <p:sp>
        <p:nvSpPr>
          <p:cNvPr id="8" name="TextBox 7"/>
          <p:cNvSpPr txBox="1"/>
          <p:nvPr/>
        </p:nvSpPr>
        <p:spPr>
          <a:xfrm>
            <a:off x="796517" y="4874548"/>
            <a:ext cx="1044982" cy="184666"/>
          </a:xfrm>
          <a:prstGeom prst="rect">
            <a:avLst/>
          </a:prstGeom>
          <a:solidFill>
            <a:schemeClr val="bg1"/>
          </a:solidFill>
        </p:spPr>
        <p:txBody>
          <a:bodyPr wrap="square" rtlCol="0">
            <a:spAutoFit/>
          </a:bodyPr>
          <a:lstStyle/>
          <a:p>
            <a:r>
              <a:rPr lang="en-US" sz="600" dirty="0" smtClean="0"/>
              <a:t>Frequent Routes</a:t>
            </a:r>
            <a:endParaRPr lang="en-US" sz="600" dirty="0"/>
          </a:p>
        </p:txBody>
      </p:sp>
      <p:sp>
        <p:nvSpPr>
          <p:cNvPr id="9" name="TextBox 8"/>
          <p:cNvSpPr txBox="1"/>
          <p:nvPr/>
        </p:nvSpPr>
        <p:spPr>
          <a:xfrm>
            <a:off x="796517" y="5021030"/>
            <a:ext cx="1044982" cy="184666"/>
          </a:xfrm>
          <a:prstGeom prst="rect">
            <a:avLst/>
          </a:prstGeom>
          <a:solidFill>
            <a:schemeClr val="bg1"/>
          </a:solidFill>
        </p:spPr>
        <p:txBody>
          <a:bodyPr wrap="square" rtlCol="0">
            <a:spAutoFit/>
          </a:bodyPr>
          <a:lstStyle/>
          <a:p>
            <a:r>
              <a:rPr lang="en-US" sz="600" dirty="0" smtClean="0"/>
              <a:t>Local Routes</a:t>
            </a:r>
            <a:endParaRPr lang="en-US" sz="600" dirty="0"/>
          </a:p>
        </p:txBody>
      </p:sp>
      <p:sp>
        <p:nvSpPr>
          <p:cNvPr id="10" name="TextBox 9"/>
          <p:cNvSpPr txBox="1"/>
          <p:nvPr/>
        </p:nvSpPr>
        <p:spPr>
          <a:xfrm>
            <a:off x="796517" y="5255311"/>
            <a:ext cx="1044982" cy="184666"/>
          </a:xfrm>
          <a:prstGeom prst="rect">
            <a:avLst/>
          </a:prstGeom>
          <a:solidFill>
            <a:schemeClr val="bg1"/>
          </a:solidFill>
        </p:spPr>
        <p:txBody>
          <a:bodyPr wrap="square" rtlCol="0">
            <a:spAutoFit/>
          </a:bodyPr>
          <a:lstStyle/>
          <a:p>
            <a:r>
              <a:rPr lang="en-US" sz="600" dirty="0" smtClean="0"/>
              <a:t>Seasonal Routes</a:t>
            </a:r>
            <a:endParaRPr lang="en-US" sz="600" dirty="0"/>
          </a:p>
        </p:txBody>
      </p:sp>
    </p:spTree>
    <p:extLst>
      <p:ext uri="{BB962C8B-B14F-4D97-AF65-F5344CB8AC3E}">
        <p14:creationId xmlns:p14="http://schemas.microsoft.com/office/powerpoint/2010/main" val="2561397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CMZ Service Discussion</a:t>
            </a:r>
            <a:endParaRPr lang="en-US" dirty="0"/>
          </a:p>
        </p:txBody>
      </p:sp>
      <p:sp>
        <p:nvSpPr>
          <p:cNvPr id="4" name="TextBox 3"/>
          <p:cNvSpPr txBox="1"/>
          <p:nvPr/>
        </p:nvSpPr>
        <p:spPr>
          <a:xfrm>
            <a:off x="1345000" y="1326698"/>
            <a:ext cx="2602611" cy="369332"/>
          </a:xfrm>
          <a:prstGeom prst="rect">
            <a:avLst/>
          </a:prstGeom>
          <a:noFill/>
        </p:spPr>
        <p:txBody>
          <a:bodyPr wrap="square" rtlCol="0">
            <a:spAutoFit/>
          </a:bodyPr>
          <a:lstStyle/>
          <a:p>
            <a:pPr defTabSz="411480"/>
            <a:r>
              <a:rPr lang="en-US" b="1" dirty="0">
                <a:solidFill>
                  <a:srgbClr val="006AA6"/>
                </a:solidFill>
              </a:rPr>
              <a:t>Predominantly Linear</a:t>
            </a:r>
          </a:p>
        </p:txBody>
      </p:sp>
      <p:sp>
        <p:nvSpPr>
          <p:cNvPr id="5" name="TextBox 4"/>
          <p:cNvSpPr txBox="1"/>
          <p:nvPr/>
        </p:nvSpPr>
        <p:spPr>
          <a:xfrm>
            <a:off x="5248917" y="1326698"/>
            <a:ext cx="3034976" cy="369332"/>
          </a:xfrm>
          <a:prstGeom prst="rect">
            <a:avLst/>
          </a:prstGeom>
          <a:noFill/>
        </p:spPr>
        <p:txBody>
          <a:bodyPr wrap="square" rtlCol="0">
            <a:spAutoFit/>
          </a:bodyPr>
          <a:lstStyle/>
          <a:p>
            <a:pPr defTabSz="411480"/>
            <a:r>
              <a:rPr lang="en-US" b="1" dirty="0">
                <a:solidFill>
                  <a:srgbClr val="006AA6"/>
                </a:solidFill>
              </a:rPr>
              <a:t>Dispersed, Many-to-Many</a:t>
            </a:r>
          </a:p>
        </p:txBody>
      </p:sp>
      <p:cxnSp>
        <p:nvCxnSpPr>
          <p:cNvPr id="7" name="Straight Connector 6"/>
          <p:cNvCxnSpPr/>
          <p:nvPr/>
        </p:nvCxnSpPr>
        <p:spPr>
          <a:xfrm>
            <a:off x="4585405" y="1326697"/>
            <a:ext cx="0" cy="374250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934" y="1968758"/>
            <a:ext cx="1492010" cy="102490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4145" y="3463762"/>
            <a:ext cx="1444324" cy="99124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0509" y="1968758"/>
            <a:ext cx="1488737" cy="102503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4768" y="1962281"/>
            <a:ext cx="1476329" cy="10127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2700" y="3425357"/>
            <a:ext cx="1498884" cy="10296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4768" y="3425356"/>
            <a:ext cx="1497468" cy="10296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TextBox 14"/>
          <p:cNvSpPr txBox="1"/>
          <p:nvPr/>
        </p:nvSpPr>
        <p:spPr>
          <a:xfrm>
            <a:off x="4860625" y="3043640"/>
            <a:ext cx="1764617" cy="244682"/>
          </a:xfrm>
          <a:prstGeom prst="rect">
            <a:avLst/>
          </a:prstGeom>
          <a:noFill/>
        </p:spPr>
        <p:txBody>
          <a:bodyPr wrap="square" rtlCol="0">
            <a:spAutoFit/>
          </a:bodyPr>
          <a:lstStyle/>
          <a:p>
            <a:pPr algn="ctr" defTabSz="411480"/>
            <a:r>
              <a:rPr lang="en-US" sz="990" b="1" dirty="0">
                <a:solidFill>
                  <a:srgbClr val="006AA6"/>
                </a:solidFill>
              </a:rPr>
              <a:t>Greece</a:t>
            </a:r>
          </a:p>
        </p:txBody>
      </p:sp>
      <p:sp>
        <p:nvSpPr>
          <p:cNvPr id="16" name="TextBox 15"/>
          <p:cNvSpPr txBox="1"/>
          <p:nvPr/>
        </p:nvSpPr>
        <p:spPr>
          <a:xfrm>
            <a:off x="6701192" y="3043640"/>
            <a:ext cx="1764617" cy="244682"/>
          </a:xfrm>
          <a:prstGeom prst="rect">
            <a:avLst/>
          </a:prstGeom>
          <a:noFill/>
        </p:spPr>
        <p:txBody>
          <a:bodyPr wrap="square" rtlCol="0">
            <a:spAutoFit/>
          </a:bodyPr>
          <a:lstStyle/>
          <a:p>
            <a:pPr algn="ctr" defTabSz="411480"/>
            <a:r>
              <a:rPr lang="en-US" sz="990" b="1" dirty="0">
                <a:solidFill>
                  <a:srgbClr val="006AA6"/>
                </a:solidFill>
              </a:rPr>
              <a:t>Henrietta</a:t>
            </a:r>
          </a:p>
        </p:txBody>
      </p:sp>
      <p:sp>
        <p:nvSpPr>
          <p:cNvPr id="17" name="TextBox 16"/>
          <p:cNvSpPr txBox="1"/>
          <p:nvPr/>
        </p:nvSpPr>
        <p:spPr>
          <a:xfrm>
            <a:off x="4938947" y="4542610"/>
            <a:ext cx="1764617" cy="244682"/>
          </a:xfrm>
          <a:prstGeom prst="rect">
            <a:avLst/>
          </a:prstGeom>
          <a:noFill/>
        </p:spPr>
        <p:txBody>
          <a:bodyPr wrap="square" rtlCol="0">
            <a:spAutoFit/>
          </a:bodyPr>
          <a:lstStyle/>
          <a:p>
            <a:pPr algn="ctr" defTabSz="411480"/>
            <a:r>
              <a:rPr lang="en-US" sz="990" b="1" dirty="0">
                <a:solidFill>
                  <a:srgbClr val="006AA6"/>
                </a:solidFill>
              </a:rPr>
              <a:t>Irondequoit</a:t>
            </a:r>
          </a:p>
        </p:txBody>
      </p:sp>
      <p:sp>
        <p:nvSpPr>
          <p:cNvPr id="18" name="TextBox 17"/>
          <p:cNvSpPr txBox="1"/>
          <p:nvPr/>
        </p:nvSpPr>
        <p:spPr>
          <a:xfrm>
            <a:off x="6716473" y="4545876"/>
            <a:ext cx="1764617" cy="244682"/>
          </a:xfrm>
          <a:prstGeom prst="rect">
            <a:avLst/>
          </a:prstGeom>
          <a:noFill/>
        </p:spPr>
        <p:txBody>
          <a:bodyPr wrap="square" rtlCol="0">
            <a:spAutoFit/>
          </a:bodyPr>
          <a:lstStyle/>
          <a:p>
            <a:pPr algn="ctr" defTabSz="411480"/>
            <a:r>
              <a:rPr lang="en-US" sz="990" b="1" dirty="0">
                <a:solidFill>
                  <a:srgbClr val="006AA6"/>
                </a:solidFill>
              </a:rPr>
              <a:t>Lexington Ave.</a:t>
            </a:r>
          </a:p>
        </p:txBody>
      </p:sp>
      <p:sp>
        <p:nvSpPr>
          <p:cNvPr id="19" name="TextBox 18"/>
          <p:cNvSpPr txBox="1"/>
          <p:nvPr/>
        </p:nvSpPr>
        <p:spPr>
          <a:xfrm>
            <a:off x="1763998" y="4546134"/>
            <a:ext cx="1764617" cy="244682"/>
          </a:xfrm>
          <a:prstGeom prst="rect">
            <a:avLst/>
          </a:prstGeom>
          <a:noFill/>
        </p:spPr>
        <p:txBody>
          <a:bodyPr wrap="square" rtlCol="0">
            <a:spAutoFit/>
          </a:bodyPr>
          <a:lstStyle/>
          <a:p>
            <a:pPr algn="ctr" defTabSz="411480"/>
            <a:r>
              <a:rPr lang="en-US" sz="990" b="1" dirty="0">
                <a:solidFill>
                  <a:srgbClr val="006AA6"/>
                </a:solidFill>
              </a:rPr>
              <a:t>Pittsford/Eastview</a:t>
            </a:r>
          </a:p>
        </p:txBody>
      </p:sp>
      <p:sp>
        <p:nvSpPr>
          <p:cNvPr id="20" name="TextBox 19"/>
          <p:cNvSpPr txBox="1"/>
          <p:nvPr/>
        </p:nvSpPr>
        <p:spPr>
          <a:xfrm>
            <a:off x="2622571" y="3043640"/>
            <a:ext cx="1764617" cy="244682"/>
          </a:xfrm>
          <a:prstGeom prst="rect">
            <a:avLst/>
          </a:prstGeom>
          <a:noFill/>
        </p:spPr>
        <p:txBody>
          <a:bodyPr wrap="square" rtlCol="0">
            <a:spAutoFit/>
          </a:bodyPr>
          <a:lstStyle/>
          <a:p>
            <a:pPr algn="ctr" defTabSz="411480"/>
            <a:r>
              <a:rPr lang="en-US" sz="990" b="1" dirty="0">
                <a:solidFill>
                  <a:srgbClr val="006AA6"/>
                </a:solidFill>
              </a:rPr>
              <a:t>Webster</a:t>
            </a:r>
          </a:p>
        </p:txBody>
      </p:sp>
      <p:sp>
        <p:nvSpPr>
          <p:cNvPr id="21" name="TextBox 20"/>
          <p:cNvSpPr txBox="1"/>
          <p:nvPr/>
        </p:nvSpPr>
        <p:spPr>
          <a:xfrm>
            <a:off x="772019" y="3043640"/>
            <a:ext cx="1764617" cy="244682"/>
          </a:xfrm>
          <a:prstGeom prst="rect">
            <a:avLst/>
          </a:prstGeom>
          <a:noFill/>
        </p:spPr>
        <p:txBody>
          <a:bodyPr wrap="square" rtlCol="0">
            <a:spAutoFit/>
          </a:bodyPr>
          <a:lstStyle/>
          <a:p>
            <a:pPr algn="ctr" defTabSz="411480"/>
            <a:r>
              <a:rPr lang="en-US" sz="990" b="1" dirty="0">
                <a:solidFill>
                  <a:srgbClr val="006AA6"/>
                </a:solidFill>
              </a:rPr>
              <a:t>Brockport</a:t>
            </a: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0115" y="1968758"/>
            <a:ext cx="1486647" cy="101138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5027920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3: Paratransit Service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2201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of Service Area Options</a:t>
            </a:r>
            <a:endParaRPr lang="en-US" dirty="0"/>
          </a:p>
        </p:txBody>
      </p:sp>
      <p:sp>
        <p:nvSpPr>
          <p:cNvPr id="3" name="Content Placeholder 2"/>
          <p:cNvSpPr>
            <a:spLocks noGrp="1"/>
          </p:cNvSpPr>
          <p:nvPr>
            <p:ph idx="1"/>
          </p:nvPr>
        </p:nvSpPr>
        <p:spPr/>
        <p:txBody>
          <a:bodyPr/>
          <a:lstStyle/>
          <a:p>
            <a:r>
              <a:rPr lang="en-US" sz="2000" b="1" dirty="0">
                <a:solidFill>
                  <a:srgbClr val="006AA6"/>
                </a:solidFill>
              </a:rPr>
              <a:t>Because we receive federal funding, we must comply with ADA requirements as it relates to public transit services, including fixed route and route deviated services. </a:t>
            </a:r>
          </a:p>
          <a:p>
            <a:endParaRPr lang="en-US" sz="2000" b="1" dirty="0">
              <a:solidFill>
                <a:srgbClr val="006AA6"/>
              </a:solidFill>
            </a:endParaRPr>
          </a:p>
          <a:p>
            <a:r>
              <a:rPr lang="en-US" sz="2000" b="1" dirty="0">
                <a:solidFill>
                  <a:srgbClr val="006AA6"/>
                </a:solidFill>
              </a:rPr>
              <a:t>We currently provide a supplemental service area that expands our service beyond what the ADA requires for fixed route. We currently provide route deviated services in our seven regional counties, but not in Monroe County</a:t>
            </a:r>
            <a:r>
              <a:rPr lang="en-US" sz="2000" b="1" dirty="0" smtClean="0">
                <a:solidFill>
                  <a:srgbClr val="006AA6"/>
                </a:solidFill>
              </a:rPr>
              <a:t>.</a:t>
            </a:r>
            <a:endParaRPr lang="en-US" sz="2000" b="1" dirty="0">
              <a:solidFill>
                <a:srgbClr val="006AA6"/>
              </a:solidFill>
            </a:endParaRPr>
          </a:p>
        </p:txBody>
      </p:sp>
    </p:spTree>
    <p:extLst>
      <p:ext uri="{BB962C8B-B14F-4D97-AF65-F5344CB8AC3E}">
        <p14:creationId xmlns:p14="http://schemas.microsoft.com/office/powerpoint/2010/main" val="1119656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Paratransit Service Area (M-F)</a:t>
            </a:r>
            <a:endParaRPr lang="en-US" dirty="0"/>
          </a:p>
        </p:txBody>
      </p:sp>
      <p:pic>
        <p:nvPicPr>
          <p:cNvPr id="4" name="Content Placeholder 3" title="Map of weekday current paratransit service are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894" y="1082969"/>
            <a:ext cx="7912926" cy="4414581"/>
          </a:xfrm>
        </p:spPr>
      </p:pic>
      <p:sp>
        <p:nvSpPr>
          <p:cNvPr id="5" name="TextBox 4"/>
          <p:cNvSpPr txBox="1"/>
          <p:nvPr/>
        </p:nvSpPr>
        <p:spPr>
          <a:xfrm>
            <a:off x="477540" y="4672490"/>
            <a:ext cx="2542107" cy="253916"/>
          </a:xfrm>
          <a:prstGeom prst="rect">
            <a:avLst/>
          </a:prstGeom>
          <a:solidFill>
            <a:schemeClr val="bg1"/>
          </a:solidFill>
        </p:spPr>
        <p:txBody>
          <a:bodyPr wrap="square" rtlCol="0">
            <a:spAutoFit/>
          </a:bodyPr>
          <a:lstStyle/>
          <a:p>
            <a:r>
              <a:rPr lang="en-US" sz="1050" b="1" dirty="0" smtClean="0"/>
              <a:t>RTS Access Service Area</a:t>
            </a:r>
            <a:endParaRPr lang="en-US" sz="1050" b="1" dirty="0"/>
          </a:p>
        </p:txBody>
      </p:sp>
      <p:sp>
        <p:nvSpPr>
          <p:cNvPr id="6" name="TextBox 5"/>
          <p:cNvSpPr txBox="1"/>
          <p:nvPr/>
        </p:nvSpPr>
        <p:spPr>
          <a:xfrm>
            <a:off x="895754" y="4996534"/>
            <a:ext cx="2542107" cy="215444"/>
          </a:xfrm>
          <a:prstGeom prst="rect">
            <a:avLst/>
          </a:prstGeom>
          <a:solidFill>
            <a:schemeClr val="bg1"/>
          </a:solidFill>
        </p:spPr>
        <p:txBody>
          <a:bodyPr wrap="square" rtlCol="0">
            <a:spAutoFit/>
          </a:bodyPr>
          <a:lstStyle/>
          <a:p>
            <a:r>
              <a:rPr lang="en-US" sz="800" dirty="0" smtClean="0"/>
              <a:t>Regular service area – ADA .75 miles</a:t>
            </a:r>
            <a:endParaRPr lang="en-US" sz="800" dirty="0"/>
          </a:p>
        </p:txBody>
      </p:sp>
      <p:sp>
        <p:nvSpPr>
          <p:cNvPr id="7" name="TextBox 6"/>
          <p:cNvSpPr txBox="1"/>
          <p:nvPr/>
        </p:nvSpPr>
        <p:spPr>
          <a:xfrm>
            <a:off x="895754" y="5199333"/>
            <a:ext cx="2123894" cy="215444"/>
          </a:xfrm>
          <a:prstGeom prst="rect">
            <a:avLst/>
          </a:prstGeom>
          <a:solidFill>
            <a:schemeClr val="bg1"/>
          </a:solidFill>
        </p:spPr>
        <p:txBody>
          <a:bodyPr wrap="square" rtlCol="0">
            <a:spAutoFit/>
          </a:bodyPr>
          <a:lstStyle/>
          <a:p>
            <a:r>
              <a:rPr lang="en-US" sz="800" dirty="0" err="1" smtClean="0"/>
              <a:t>Suplemental</a:t>
            </a:r>
            <a:r>
              <a:rPr lang="en-US" sz="800" dirty="0" smtClean="0"/>
              <a:t> service area – ADA 1.5 miles</a:t>
            </a:r>
            <a:endParaRPr lang="en-US" sz="800" dirty="0"/>
          </a:p>
        </p:txBody>
      </p:sp>
    </p:spTree>
    <p:extLst>
      <p:ext uri="{BB962C8B-B14F-4D97-AF65-F5344CB8AC3E}">
        <p14:creationId xmlns:p14="http://schemas.microsoft.com/office/powerpoint/2010/main" val="2343021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Area Requirement for New System</a:t>
            </a:r>
            <a:endParaRPr lang="en-US"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642" y="1073634"/>
            <a:ext cx="6217052" cy="4400642"/>
          </a:xfrm>
          <a:prstGeom prst="rect">
            <a:avLst/>
          </a:prstGeom>
        </p:spPr>
      </p:pic>
      <p:sp>
        <p:nvSpPr>
          <p:cNvPr id="5" name="TextBox 4"/>
          <p:cNvSpPr txBox="1"/>
          <p:nvPr/>
        </p:nvSpPr>
        <p:spPr>
          <a:xfrm>
            <a:off x="2162336" y="5246734"/>
            <a:ext cx="2542107" cy="215444"/>
          </a:xfrm>
          <a:prstGeom prst="rect">
            <a:avLst/>
          </a:prstGeom>
          <a:solidFill>
            <a:schemeClr val="bg1"/>
          </a:solidFill>
        </p:spPr>
        <p:txBody>
          <a:bodyPr wrap="square" rtlCol="0">
            <a:spAutoFit/>
          </a:bodyPr>
          <a:lstStyle/>
          <a:p>
            <a:r>
              <a:rPr lang="en-US" sz="800" dirty="0" smtClean="0"/>
              <a:t>Regular service area – ADA .75 miles</a:t>
            </a:r>
            <a:endParaRPr lang="en-US" sz="800" dirty="0"/>
          </a:p>
        </p:txBody>
      </p:sp>
    </p:spTree>
    <p:extLst>
      <p:ext uri="{BB962C8B-B14F-4D97-AF65-F5344CB8AC3E}">
        <p14:creationId xmlns:p14="http://schemas.microsoft.com/office/powerpoint/2010/main" val="5009885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4670" t="20720" r="4880" b="5598"/>
          <a:stretch/>
        </p:blipFill>
        <p:spPr>
          <a:xfrm>
            <a:off x="4989990" y="1840832"/>
            <a:ext cx="3779599" cy="2379161"/>
          </a:xfrm>
          <a:prstGeom prst="rect">
            <a:avLst/>
          </a:prstGeom>
        </p:spPr>
      </p:pic>
      <p:sp>
        <p:nvSpPr>
          <p:cNvPr id="2" name="Title 1"/>
          <p:cNvSpPr>
            <a:spLocks noGrp="1"/>
          </p:cNvSpPr>
          <p:nvPr>
            <p:ph type="title"/>
          </p:nvPr>
        </p:nvSpPr>
        <p:spPr/>
        <p:txBody>
          <a:bodyPr/>
          <a:lstStyle/>
          <a:p>
            <a:r>
              <a:rPr lang="en-US" dirty="0" smtClean="0"/>
              <a:t>Side-By-Side Review</a:t>
            </a:r>
            <a:endParaRPr lang="en-US" dirty="0"/>
          </a:p>
        </p:txBody>
      </p:sp>
      <p:sp>
        <p:nvSpPr>
          <p:cNvPr id="4" name="TextBox 3"/>
          <p:cNvSpPr txBox="1"/>
          <p:nvPr/>
        </p:nvSpPr>
        <p:spPr>
          <a:xfrm>
            <a:off x="919309" y="4422522"/>
            <a:ext cx="3115597" cy="338554"/>
          </a:xfrm>
          <a:prstGeom prst="rect">
            <a:avLst/>
          </a:prstGeom>
          <a:noFill/>
        </p:spPr>
        <p:txBody>
          <a:bodyPr wrap="square" rtlCol="0">
            <a:spAutoFit/>
          </a:bodyPr>
          <a:lstStyle/>
          <a:p>
            <a:pPr algn="ctr"/>
            <a:r>
              <a:rPr lang="en-US" sz="1600" dirty="0" smtClean="0"/>
              <a:t>Current Paratransit Service Area</a:t>
            </a:r>
            <a:endParaRPr lang="en-US" sz="1600" dirty="0"/>
          </a:p>
        </p:txBody>
      </p:sp>
      <p:pic>
        <p:nvPicPr>
          <p:cNvPr id="6" name="Content Placeholder 9" title="map of weekday current paratransit are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70917" y="1825712"/>
            <a:ext cx="4412382" cy="2461644"/>
          </a:xfrm>
        </p:spPr>
      </p:pic>
      <p:sp>
        <p:nvSpPr>
          <p:cNvPr id="5" name="TextBox 4"/>
          <p:cNvSpPr txBox="1"/>
          <p:nvPr/>
        </p:nvSpPr>
        <p:spPr>
          <a:xfrm>
            <a:off x="4683299" y="4420018"/>
            <a:ext cx="4296697" cy="584775"/>
          </a:xfrm>
          <a:prstGeom prst="rect">
            <a:avLst/>
          </a:prstGeom>
          <a:noFill/>
        </p:spPr>
        <p:txBody>
          <a:bodyPr wrap="square" rtlCol="0">
            <a:spAutoFit/>
          </a:bodyPr>
          <a:lstStyle/>
          <a:p>
            <a:pPr algn="ctr"/>
            <a:r>
              <a:rPr lang="en-US" sz="1600" dirty="0" smtClean="0"/>
              <a:t>Reimagine RTS Required Paratransit Service Area w/ CMZs</a:t>
            </a:r>
            <a:endParaRPr lang="en-US" sz="1600" dirty="0"/>
          </a:p>
        </p:txBody>
      </p:sp>
      <p:sp>
        <p:nvSpPr>
          <p:cNvPr id="8" name="TextBox 7"/>
          <p:cNvSpPr txBox="1"/>
          <p:nvPr/>
        </p:nvSpPr>
        <p:spPr>
          <a:xfrm>
            <a:off x="270917" y="3714686"/>
            <a:ext cx="2185204" cy="246221"/>
          </a:xfrm>
          <a:prstGeom prst="rect">
            <a:avLst/>
          </a:prstGeom>
          <a:solidFill>
            <a:schemeClr val="bg1"/>
          </a:solidFill>
        </p:spPr>
        <p:txBody>
          <a:bodyPr wrap="square" rtlCol="0">
            <a:spAutoFit/>
          </a:bodyPr>
          <a:lstStyle/>
          <a:p>
            <a:r>
              <a:rPr lang="en-US" sz="1000" b="1" dirty="0" smtClean="0"/>
              <a:t>RTS Access Service Area</a:t>
            </a:r>
            <a:endParaRPr lang="en-US" sz="1000" b="1" dirty="0"/>
          </a:p>
        </p:txBody>
      </p:sp>
      <p:sp>
        <p:nvSpPr>
          <p:cNvPr id="9" name="TextBox 8"/>
          <p:cNvSpPr txBox="1"/>
          <p:nvPr/>
        </p:nvSpPr>
        <p:spPr>
          <a:xfrm>
            <a:off x="577608" y="3927767"/>
            <a:ext cx="2542107" cy="215444"/>
          </a:xfrm>
          <a:prstGeom prst="rect">
            <a:avLst/>
          </a:prstGeom>
          <a:solidFill>
            <a:schemeClr val="bg1"/>
          </a:solidFill>
        </p:spPr>
        <p:txBody>
          <a:bodyPr wrap="square" rtlCol="0">
            <a:spAutoFit/>
          </a:bodyPr>
          <a:lstStyle/>
          <a:p>
            <a:r>
              <a:rPr lang="en-US" sz="800" dirty="0" smtClean="0"/>
              <a:t>Regular service area – ADA .75 miles</a:t>
            </a:r>
            <a:endParaRPr lang="en-US" sz="800" dirty="0"/>
          </a:p>
        </p:txBody>
      </p:sp>
      <p:sp>
        <p:nvSpPr>
          <p:cNvPr id="10" name="TextBox 9"/>
          <p:cNvSpPr txBox="1"/>
          <p:nvPr/>
        </p:nvSpPr>
        <p:spPr>
          <a:xfrm>
            <a:off x="577608" y="4088462"/>
            <a:ext cx="2432237" cy="215444"/>
          </a:xfrm>
          <a:prstGeom prst="rect">
            <a:avLst/>
          </a:prstGeom>
          <a:solidFill>
            <a:schemeClr val="bg1"/>
          </a:solidFill>
        </p:spPr>
        <p:txBody>
          <a:bodyPr wrap="square" rtlCol="0">
            <a:spAutoFit/>
          </a:bodyPr>
          <a:lstStyle/>
          <a:p>
            <a:r>
              <a:rPr lang="en-US" sz="800" dirty="0" smtClean="0"/>
              <a:t>Supplemental service area – ADA 1.5 miles</a:t>
            </a:r>
            <a:endParaRPr lang="en-US" sz="800" dirty="0"/>
          </a:p>
        </p:txBody>
      </p:sp>
      <p:sp>
        <p:nvSpPr>
          <p:cNvPr id="11" name="TextBox 10"/>
          <p:cNvSpPr txBox="1"/>
          <p:nvPr/>
        </p:nvSpPr>
        <p:spPr>
          <a:xfrm>
            <a:off x="5237374" y="3892099"/>
            <a:ext cx="2053764" cy="215444"/>
          </a:xfrm>
          <a:prstGeom prst="rect">
            <a:avLst/>
          </a:prstGeom>
          <a:solidFill>
            <a:schemeClr val="bg1"/>
          </a:solidFill>
        </p:spPr>
        <p:txBody>
          <a:bodyPr wrap="square" rtlCol="0">
            <a:spAutoFit/>
          </a:bodyPr>
          <a:lstStyle/>
          <a:p>
            <a:r>
              <a:rPr lang="en-US" sz="800" dirty="0" smtClean="0"/>
              <a:t>Regular service area – ADA .75 miles</a:t>
            </a:r>
            <a:endParaRPr lang="en-US" sz="800" dirty="0"/>
          </a:p>
        </p:txBody>
      </p:sp>
      <p:sp>
        <p:nvSpPr>
          <p:cNvPr id="12" name="TextBox 11"/>
          <p:cNvSpPr txBox="1"/>
          <p:nvPr/>
        </p:nvSpPr>
        <p:spPr>
          <a:xfrm>
            <a:off x="5218906" y="4046668"/>
            <a:ext cx="2072231" cy="215444"/>
          </a:xfrm>
          <a:prstGeom prst="rect">
            <a:avLst/>
          </a:prstGeom>
          <a:solidFill>
            <a:schemeClr val="bg1"/>
          </a:solidFill>
        </p:spPr>
        <p:txBody>
          <a:bodyPr wrap="square" rtlCol="0">
            <a:spAutoFit/>
          </a:bodyPr>
          <a:lstStyle/>
          <a:p>
            <a:r>
              <a:rPr lang="en-US" sz="800" dirty="0" smtClean="0"/>
              <a:t>Commuter Mobility Zones</a:t>
            </a:r>
            <a:endParaRPr lang="en-US" sz="800" dirty="0"/>
          </a:p>
        </p:txBody>
      </p:sp>
    </p:spTree>
    <p:extLst>
      <p:ext uri="{BB962C8B-B14F-4D97-AF65-F5344CB8AC3E}">
        <p14:creationId xmlns:p14="http://schemas.microsoft.com/office/powerpoint/2010/main" val="4023067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Paratransit Service Discussion</a:t>
            </a:r>
            <a:endParaRPr lang="en-US" dirty="0"/>
          </a:p>
        </p:txBody>
      </p:sp>
      <p:sp>
        <p:nvSpPr>
          <p:cNvPr id="3" name="Content Placeholder 2"/>
          <p:cNvSpPr>
            <a:spLocks noGrp="1"/>
          </p:cNvSpPr>
          <p:nvPr>
            <p:ph idx="1"/>
          </p:nvPr>
        </p:nvSpPr>
        <p:spPr/>
        <p:txBody>
          <a:bodyPr>
            <a:normAutofit/>
          </a:bodyPr>
          <a:lstStyle/>
          <a:p>
            <a:r>
              <a:rPr lang="en-US" sz="2000" dirty="0">
                <a:solidFill>
                  <a:srgbClr val="006AA6"/>
                </a:solidFill>
              </a:rPr>
              <a:t>RTS Goal:</a:t>
            </a:r>
          </a:p>
          <a:p>
            <a:pPr lvl="1"/>
            <a:r>
              <a:rPr lang="en-US" sz="2000" dirty="0">
                <a:solidFill>
                  <a:schemeClr val="tx1"/>
                </a:solidFill>
              </a:rPr>
              <a:t>Ensure all existing paratransit trips are able to be completed</a:t>
            </a:r>
          </a:p>
          <a:p>
            <a:endParaRPr lang="en-US" sz="2000" dirty="0">
              <a:solidFill>
                <a:schemeClr val="tx1"/>
              </a:solidFill>
            </a:endParaRPr>
          </a:p>
          <a:p>
            <a:r>
              <a:rPr lang="en-US" sz="2000" dirty="0">
                <a:solidFill>
                  <a:srgbClr val="006AA6"/>
                </a:solidFill>
              </a:rPr>
              <a:t>Options Being Considered to Achieve Goal</a:t>
            </a:r>
            <a:r>
              <a:rPr lang="en-US" sz="2000" dirty="0" smtClean="0">
                <a:solidFill>
                  <a:srgbClr val="006AA6"/>
                </a:solidFill>
              </a:rPr>
              <a:t>:</a:t>
            </a:r>
          </a:p>
          <a:p>
            <a:pPr lvl="1"/>
            <a:r>
              <a:rPr lang="en-US" sz="2000" dirty="0" smtClean="0">
                <a:solidFill>
                  <a:schemeClr val="tx1"/>
                </a:solidFill>
              </a:rPr>
              <a:t>Keep </a:t>
            </a:r>
            <a:r>
              <a:rPr lang="en-US" sz="2000" dirty="0">
                <a:solidFill>
                  <a:schemeClr val="tx1"/>
                </a:solidFill>
              </a:rPr>
              <a:t>paratransit service area the same</a:t>
            </a:r>
          </a:p>
          <a:p>
            <a:pPr lvl="1"/>
            <a:r>
              <a:rPr lang="en-US" sz="2000" dirty="0">
                <a:solidFill>
                  <a:schemeClr val="tx1"/>
                </a:solidFill>
              </a:rPr>
              <a:t>Expand </a:t>
            </a:r>
            <a:r>
              <a:rPr lang="en-US" sz="2000" dirty="0" smtClean="0">
                <a:solidFill>
                  <a:schemeClr val="tx1"/>
                </a:solidFill>
              </a:rPr>
              <a:t>Reimagine RTS required </a:t>
            </a:r>
            <a:r>
              <a:rPr lang="en-US" sz="2000" dirty="0">
                <a:solidFill>
                  <a:schemeClr val="tx1"/>
                </a:solidFill>
              </a:rPr>
              <a:t>paratransit service area</a:t>
            </a:r>
          </a:p>
          <a:p>
            <a:pPr lvl="1"/>
            <a:r>
              <a:rPr lang="en-US" sz="2000" dirty="0">
                <a:solidFill>
                  <a:schemeClr val="tx1"/>
                </a:solidFill>
              </a:rPr>
              <a:t>Make the CMZs the supplemental service area</a:t>
            </a:r>
          </a:p>
          <a:p>
            <a:pPr lvl="1"/>
            <a:r>
              <a:rPr lang="en-US" sz="2000" dirty="0">
                <a:solidFill>
                  <a:schemeClr val="tx1"/>
                </a:solidFill>
              </a:rPr>
              <a:t>Make the reimagined fixed and CMZ areas the required paratransit service </a:t>
            </a:r>
            <a:r>
              <a:rPr lang="en-US" sz="2000" dirty="0" smtClean="0">
                <a:solidFill>
                  <a:schemeClr val="tx1"/>
                </a:solidFill>
              </a:rPr>
              <a:t>area</a:t>
            </a:r>
            <a:endParaRPr lang="en-US" sz="2000" dirty="0">
              <a:solidFill>
                <a:schemeClr val="tx1"/>
              </a:solidFill>
            </a:endParaRPr>
          </a:p>
        </p:txBody>
      </p:sp>
    </p:spTree>
    <p:extLst>
      <p:ext uri="{BB962C8B-B14F-4D97-AF65-F5344CB8AC3E}">
        <p14:creationId xmlns:p14="http://schemas.microsoft.com/office/powerpoint/2010/main" val="3141122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a:t>Next Steps	</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9346478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Reimagine RTS Process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299" y="975360"/>
            <a:ext cx="6777990" cy="4518660"/>
          </a:xfrm>
          <a:prstGeom prst="rect">
            <a:avLst/>
          </a:prstGeom>
        </p:spPr>
      </p:pic>
    </p:spTree>
    <p:extLst>
      <p:ext uri="{BB962C8B-B14F-4D97-AF65-F5344CB8AC3E}">
        <p14:creationId xmlns:p14="http://schemas.microsoft.com/office/powerpoint/2010/main" val="23710792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Reimagine RTS?</a:t>
            </a:r>
            <a:endParaRPr lang="en-US" dirty="0"/>
          </a:p>
        </p:txBody>
      </p:sp>
      <p:sp>
        <p:nvSpPr>
          <p:cNvPr id="3" name="Content Placeholder 2"/>
          <p:cNvSpPr>
            <a:spLocks noGrp="1"/>
          </p:cNvSpPr>
          <p:nvPr>
            <p:ph idx="1"/>
          </p:nvPr>
        </p:nvSpPr>
        <p:spPr/>
        <p:txBody>
          <a:bodyPr>
            <a:noAutofit/>
          </a:bodyPr>
          <a:lstStyle/>
          <a:p>
            <a:r>
              <a:rPr lang="en-US" sz="1800" b="1" dirty="0">
                <a:solidFill>
                  <a:srgbClr val="006AA6"/>
                </a:solidFill>
              </a:rPr>
              <a:t>New technologies and mobility options are driving disruptive change in our industry.</a:t>
            </a:r>
          </a:p>
          <a:p>
            <a:endParaRPr lang="en-US" sz="1800" b="1" dirty="0">
              <a:solidFill>
                <a:srgbClr val="006AA6"/>
              </a:solidFill>
            </a:endParaRPr>
          </a:p>
          <a:p>
            <a:r>
              <a:rPr lang="en-US" sz="1800" b="1" dirty="0">
                <a:solidFill>
                  <a:srgbClr val="006AA6"/>
                </a:solidFill>
              </a:rPr>
              <a:t>People have more choices now. Transit needs to be more flexible to compete better with these new options.</a:t>
            </a:r>
          </a:p>
          <a:p>
            <a:endParaRPr lang="en-US" sz="1800" b="1" dirty="0">
              <a:solidFill>
                <a:srgbClr val="006AA6"/>
              </a:solidFill>
            </a:endParaRPr>
          </a:p>
          <a:p>
            <a:r>
              <a:rPr lang="en-US" sz="1800" b="1" dirty="0">
                <a:solidFill>
                  <a:srgbClr val="006AA6"/>
                </a:solidFill>
              </a:rPr>
              <a:t>Growing demands and investments in the community have outpaced investments in transit. </a:t>
            </a:r>
          </a:p>
          <a:p>
            <a:endParaRPr lang="en-US" sz="1800" b="1" dirty="0">
              <a:solidFill>
                <a:srgbClr val="006AA6"/>
              </a:solidFill>
            </a:endParaRPr>
          </a:p>
          <a:p>
            <a:r>
              <a:rPr lang="en-US" sz="1800" b="1" dirty="0">
                <a:solidFill>
                  <a:srgbClr val="006AA6"/>
                </a:solidFill>
              </a:rPr>
              <a:t>This has placed added stress on the transit system, making it critical for RTS to focus service investments where transit can be both effective and efficient</a:t>
            </a:r>
            <a:r>
              <a:rPr lang="en-US" sz="1800" b="1" dirty="0" smtClean="0">
                <a:solidFill>
                  <a:srgbClr val="006AA6"/>
                </a:solidFill>
              </a:rPr>
              <a:t>.</a:t>
            </a:r>
            <a:endParaRPr lang="en-US" sz="1800" b="1" dirty="0">
              <a:solidFill>
                <a:srgbClr val="006AA6"/>
              </a:solidFill>
            </a:endParaRPr>
          </a:p>
        </p:txBody>
      </p:sp>
    </p:spTree>
    <p:extLst>
      <p:ext uri="{BB962C8B-B14F-4D97-AF65-F5344CB8AC3E}">
        <p14:creationId xmlns:p14="http://schemas.microsoft.com/office/powerpoint/2010/main" val="3920218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smtClean="0"/>
              <a:t>Summary</a:t>
            </a:r>
            <a:endParaRPr lang="en-US" sz="3600" dirty="0"/>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5015318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New System</a:t>
            </a:r>
            <a:endParaRPr lang="en-US" dirty="0"/>
          </a:p>
        </p:txBody>
      </p:sp>
      <p:sp>
        <p:nvSpPr>
          <p:cNvPr id="3" name="Content Placeholder 2"/>
          <p:cNvSpPr>
            <a:spLocks noGrp="1"/>
          </p:cNvSpPr>
          <p:nvPr>
            <p:ph idx="1"/>
          </p:nvPr>
        </p:nvSpPr>
        <p:spPr>
          <a:xfrm>
            <a:off x="822960" y="1538112"/>
            <a:ext cx="7543800" cy="3833988"/>
          </a:xfrm>
        </p:spPr>
        <p:txBody>
          <a:bodyPr>
            <a:normAutofit/>
          </a:bodyPr>
          <a:lstStyle/>
          <a:p>
            <a:r>
              <a:rPr lang="en-US" b="1" dirty="0" smtClean="0">
                <a:solidFill>
                  <a:srgbClr val="FC6719"/>
                </a:solidFill>
              </a:rPr>
              <a:t>Reimagine RTS Goal:</a:t>
            </a:r>
            <a:r>
              <a:rPr lang="en-US" b="1" dirty="0" smtClean="0">
                <a:solidFill>
                  <a:srgbClr val="006AA6"/>
                </a:solidFill>
              </a:rPr>
              <a:t> While it may be different, RTS wants all current customers to be able to access the new system.</a:t>
            </a:r>
            <a:endParaRPr lang="en-US" b="1" dirty="0">
              <a:solidFill>
                <a:srgbClr val="006AA6"/>
              </a:solidFill>
            </a:endParaRPr>
          </a:p>
          <a:p>
            <a:r>
              <a:rPr lang="en-US" b="1" dirty="0" smtClean="0">
                <a:solidFill>
                  <a:srgbClr val="006AA6"/>
                </a:solidFill>
              </a:rPr>
              <a:t>RTS will provide consistent service 7 days/week.</a:t>
            </a:r>
          </a:p>
          <a:p>
            <a:r>
              <a:rPr lang="en-US" b="1" dirty="0" smtClean="0">
                <a:solidFill>
                  <a:srgbClr val="006AA6"/>
                </a:solidFill>
              </a:rPr>
              <a:t>New mobility options offer service in CMZs that is more reliable, frequent, and flexible.</a:t>
            </a:r>
          </a:p>
          <a:p>
            <a:r>
              <a:rPr lang="en-US" b="1" dirty="0" smtClean="0">
                <a:solidFill>
                  <a:srgbClr val="006AA6"/>
                </a:solidFill>
              </a:rPr>
              <a:t>On-demand service offers flexibility and means for spontaneous travel. </a:t>
            </a:r>
          </a:p>
          <a:p>
            <a:r>
              <a:rPr lang="en-US" b="1" dirty="0" smtClean="0">
                <a:solidFill>
                  <a:srgbClr val="006AA6"/>
                </a:solidFill>
              </a:rPr>
              <a:t>New System Offers Improved Accessibility:</a:t>
            </a:r>
          </a:p>
          <a:p>
            <a:pPr lvl="1"/>
            <a:r>
              <a:rPr lang="en-US" dirty="0" smtClean="0"/>
              <a:t>Fare Payment: Mobile and traditional options</a:t>
            </a:r>
            <a:endParaRPr lang="en-US" dirty="0"/>
          </a:p>
          <a:p>
            <a:pPr lvl="1"/>
            <a:r>
              <a:rPr lang="en-US" dirty="0" smtClean="0"/>
              <a:t>Trip Planning: Digital and traditional options</a:t>
            </a:r>
          </a:p>
          <a:p>
            <a:pPr lvl="1"/>
            <a:r>
              <a:rPr lang="en-US" dirty="0" smtClean="0"/>
              <a:t>RTS will use ADA-compliant vehicles in CMZs</a:t>
            </a:r>
          </a:p>
        </p:txBody>
      </p:sp>
    </p:spTree>
    <p:extLst>
      <p:ext uri="{BB962C8B-B14F-4D97-AF65-F5344CB8AC3E}">
        <p14:creationId xmlns:p14="http://schemas.microsoft.com/office/powerpoint/2010/main" val="39900250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smtClean="0"/>
              <a:t>Stations Open:</a:t>
            </a:r>
            <a:br>
              <a:rPr lang="en-US" sz="3600" dirty="0" smtClean="0"/>
            </a:br>
            <a:r>
              <a:rPr lang="en-US" sz="3600" dirty="0" smtClean="0"/>
              <a:t>Discussion / Q&amp;A</a:t>
            </a:r>
            <a:endParaRPr lang="en-US" sz="3600" dirty="0"/>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2891702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1: Frequent Fixed Routes</a:t>
            </a:r>
            <a:br>
              <a:rPr lang="en-US" dirty="0" smtClean="0"/>
            </a:br>
            <a:r>
              <a:rPr lang="en-US" sz="1800" i="1" dirty="0" smtClean="0"/>
              <a:t>(For the Mass Transit Network)</a:t>
            </a:r>
            <a:endParaRPr lang="en-US" sz="1800"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6340" y="949431"/>
            <a:ext cx="6816883" cy="4544589"/>
          </a:xfrm>
        </p:spPr>
      </p:pic>
    </p:spTree>
    <p:extLst>
      <p:ext uri="{BB962C8B-B14F-4D97-AF65-F5344CB8AC3E}">
        <p14:creationId xmlns:p14="http://schemas.microsoft.com/office/powerpoint/2010/main" val="34953872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Reimagine RTS Stages 2 - 5</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299" y="975360"/>
            <a:ext cx="6777990" cy="4518660"/>
          </a:xfrm>
          <a:prstGeom prst="rect">
            <a:avLst/>
          </a:prstGeom>
        </p:spPr>
      </p:pic>
    </p:spTree>
    <p:extLst>
      <p:ext uri="{BB962C8B-B14F-4D97-AF65-F5344CB8AC3E}">
        <p14:creationId xmlns:p14="http://schemas.microsoft.com/office/powerpoint/2010/main" val="4088410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Mobility Zones</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077" y="4540475"/>
            <a:ext cx="2315658" cy="62651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379" y="1122665"/>
            <a:ext cx="6288476" cy="432537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1443" y="4899854"/>
            <a:ext cx="2017576" cy="498869"/>
          </a:xfrm>
          <a:prstGeom prst="rect">
            <a:avLst/>
          </a:prstGeom>
        </p:spPr>
      </p:pic>
    </p:spTree>
    <p:extLst>
      <p:ext uri="{BB962C8B-B14F-4D97-AF65-F5344CB8AC3E}">
        <p14:creationId xmlns:p14="http://schemas.microsoft.com/office/powerpoint/2010/main" val="12694356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smtClean="0"/>
              <a:t>Stage 2: Community Mobility Zone Consultant Recommendations</a:t>
            </a:r>
            <a:endParaRPr lang="en-US" sz="3600" dirty="0"/>
          </a:p>
        </p:txBody>
      </p:sp>
      <p:sp>
        <p:nvSpPr>
          <p:cNvPr id="2" name="Text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91971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RTS Flex Route Service</a:t>
            </a:r>
            <a:endParaRPr lang="en-US" dirty="0"/>
          </a:p>
        </p:txBody>
      </p:sp>
      <p:sp>
        <p:nvSpPr>
          <p:cNvPr id="5" name="TextBox 4"/>
          <p:cNvSpPr txBox="1"/>
          <p:nvPr/>
        </p:nvSpPr>
        <p:spPr>
          <a:xfrm>
            <a:off x="3182759" y="1392939"/>
            <a:ext cx="2891790" cy="400110"/>
          </a:xfrm>
          <a:prstGeom prst="rect">
            <a:avLst/>
          </a:prstGeom>
          <a:noFill/>
        </p:spPr>
        <p:txBody>
          <a:bodyPr wrap="square" rtlCol="0">
            <a:spAutoFit/>
          </a:bodyPr>
          <a:lstStyle/>
          <a:p>
            <a:r>
              <a:rPr lang="en-US" sz="2000" b="1" dirty="0">
                <a:solidFill>
                  <a:schemeClr val="tx2"/>
                </a:solidFill>
              </a:rPr>
              <a:t>What is it?</a:t>
            </a:r>
          </a:p>
        </p:txBody>
      </p:sp>
      <p:sp>
        <p:nvSpPr>
          <p:cNvPr id="3" name="Content Placeholder 2"/>
          <p:cNvSpPr>
            <a:spLocks noGrp="1"/>
          </p:cNvSpPr>
          <p:nvPr>
            <p:ph idx="1"/>
          </p:nvPr>
        </p:nvSpPr>
        <p:spPr>
          <a:xfrm>
            <a:off x="3254482" y="1821065"/>
            <a:ext cx="5640135" cy="1718582"/>
          </a:xfrm>
        </p:spPr>
        <p:txBody>
          <a:bodyPr>
            <a:normAutofit fontScale="92500" lnSpcReduction="10000"/>
          </a:bodyPr>
          <a:lstStyle/>
          <a:p>
            <a:r>
              <a:rPr lang="en-US" sz="1800" dirty="0" smtClean="0"/>
              <a:t>Small bus or van follows a consistent route with dedicated bus stops.</a:t>
            </a:r>
          </a:p>
          <a:p>
            <a:r>
              <a:rPr lang="en-US" sz="1800" dirty="0" smtClean="0"/>
              <a:t>The vehicle will flex/deviate from the route to destinations within ¾ mile of the route</a:t>
            </a:r>
          </a:p>
          <a:p>
            <a:r>
              <a:rPr lang="en-US" sz="1800" dirty="0" smtClean="0"/>
              <a:t>Operated by RTS w/ ADA accessible vehicles</a:t>
            </a:r>
          </a:p>
          <a:p>
            <a:r>
              <a:rPr lang="en-US" sz="1800" dirty="0" smtClean="0"/>
              <a:t>Similar to how RTS operates outside Monroe County</a:t>
            </a:r>
            <a:endParaRPr lang="en-US" sz="1800" dirty="0"/>
          </a:p>
        </p:txBody>
      </p:sp>
      <p:sp>
        <p:nvSpPr>
          <p:cNvPr id="7" name="TextBox 6"/>
          <p:cNvSpPr txBox="1"/>
          <p:nvPr/>
        </p:nvSpPr>
        <p:spPr>
          <a:xfrm>
            <a:off x="395894" y="3741278"/>
            <a:ext cx="4886399" cy="400110"/>
          </a:xfrm>
          <a:prstGeom prst="rect">
            <a:avLst/>
          </a:prstGeom>
          <a:noFill/>
        </p:spPr>
        <p:txBody>
          <a:bodyPr wrap="square" rtlCol="0">
            <a:spAutoFit/>
          </a:bodyPr>
          <a:lstStyle/>
          <a:p>
            <a:r>
              <a:rPr lang="en-US" sz="2000" b="1" dirty="0" smtClean="0">
                <a:solidFill>
                  <a:schemeClr val="tx2"/>
                </a:solidFill>
              </a:rPr>
              <a:t>Why it is Recommended for RTS?</a:t>
            </a:r>
            <a:endParaRPr lang="en-US" sz="2000" b="1" dirty="0">
              <a:solidFill>
                <a:schemeClr val="tx2"/>
              </a:solidFill>
            </a:endParaRPr>
          </a:p>
        </p:txBody>
      </p:sp>
      <p:sp>
        <p:nvSpPr>
          <p:cNvPr id="8" name="Content Placeholder 2"/>
          <p:cNvSpPr txBox="1">
            <a:spLocks/>
          </p:cNvSpPr>
          <p:nvPr/>
        </p:nvSpPr>
        <p:spPr>
          <a:xfrm>
            <a:off x="506763" y="4169377"/>
            <a:ext cx="8460591" cy="1189507"/>
          </a:xfrm>
          <a:prstGeom prst="rect">
            <a:avLst/>
          </a:prstGeom>
        </p:spPr>
        <p:txBody>
          <a:bodyPr vert="horz" lIns="0" tIns="45720" rIns="0" bIns="45720" rtlCol="0">
            <a:normAutofit/>
          </a:bodyPr>
          <a:lstStyle>
            <a:lvl1pPr marL="227172" indent="-227172" algn="l" defTabSz="617220" rtl="0" eaLnBrk="1" latinLnBrk="0" hangingPunct="1">
              <a:lnSpc>
                <a:spcPct val="90000"/>
              </a:lnSpc>
              <a:spcBef>
                <a:spcPts val="810"/>
              </a:spcBef>
              <a:spcAft>
                <a:spcPts val="135"/>
              </a:spcAft>
              <a:buClr>
                <a:srgbClr val="FC6719"/>
              </a:buClr>
              <a:buSzPct val="100000"/>
              <a:buFont typeface="Courier New" panose="02070309020205020404" pitchFamily="49" charset="0"/>
              <a:buChar char="o"/>
              <a:defRPr sz="189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03635" indent="-195025" algn="l" defTabSz="617220" rtl="0" eaLnBrk="1" latinLnBrk="0" hangingPunct="1">
              <a:lnSpc>
                <a:spcPct val="90000"/>
              </a:lnSpc>
              <a:spcBef>
                <a:spcPts val="135"/>
              </a:spcBef>
              <a:spcAft>
                <a:spcPts val="270"/>
              </a:spcAft>
              <a:buClr>
                <a:srgbClr val="FC6719"/>
              </a:buClr>
              <a:buFont typeface="Wingdings" charset="2"/>
              <a:buChar char="§"/>
              <a:defRPr sz="162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62915" indent="-154305" algn="l" defTabSz="617220" rtl="0" eaLnBrk="1" latinLnBrk="0" hangingPunct="1">
              <a:lnSpc>
                <a:spcPct val="90000"/>
              </a:lnSpc>
              <a:spcBef>
                <a:spcPts val="135"/>
              </a:spcBef>
              <a:spcAft>
                <a:spcPts val="270"/>
              </a:spcAft>
              <a:buClr>
                <a:schemeClr val="accent2"/>
              </a:buClr>
              <a:buFont typeface="Calibri" panose="020F0502020204030204" pitchFamily="34" charset="0"/>
              <a:buChar char="‒"/>
              <a:defRPr sz="1215"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06120"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29564"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74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6pPr>
            <a:lvl7pPr marL="87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7pPr>
            <a:lvl8pPr marL="101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8pPr>
            <a:lvl9pPr marL="114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9pPr>
          </a:lstStyle>
          <a:p>
            <a:pPr fontAlgn="auto"/>
            <a:r>
              <a:rPr lang="en-US" sz="1800" dirty="0" smtClean="0"/>
              <a:t>Flex route service provides improved access and flexibility</a:t>
            </a:r>
          </a:p>
          <a:p>
            <a:pPr fontAlgn="auto"/>
            <a:r>
              <a:rPr lang="en-US" sz="1800" dirty="0" smtClean="0"/>
              <a:t>Closer to curb-to-curb service for the customer</a:t>
            </a:r>
          </a:p>
          <a:p>
            <a:pPr fontAlgn="auto"/>
            <a:r>
              <a:rPr lang="en-US" sz="1800" dirty="0" smtClean="0"/>
              <a:t>More appropriate vehicle size for number of customers in each area</a:t>
            </a:r>
            <a:endParaRPr lang="en-US" sz="1800" dirty="0"/>
          </a:p>
        </p:txBody>
      </p:sp>
      <p:pic>
        <p:nvPicPr>
          <p:cNvPr id="1028" name="Picture 4" descr="flex-route-devi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63" y="1615623"/>
            <a:ext cx="2579789" cy="1719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1755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RTS On-Demand Service</a:t>
            </a:r>
            <a:endParaRPr lang="en-US" dirty="0"/>
          </a:p>
        </p:txBody>
      </p:sp>
      <p:sp>
        <p:nvSpPr>
          <p:cNvPr id="5" name="TextBox 4"/>
          <p:cNvSpPr txBox="1"/>
          <p:nvPr/>
        </p:nvSpPr>
        <p:spPr>
          <a:xfrm>
            <a:off x="3248491" y="1244478"/>
            <a:ext cx="2891790" cy="400110"/>
          </a:xfrm>
          <a:prstGeom prst="rect">
            <a:avLst/>
          </a:prstGeom>
          <a:noFill/>
        </p:spPr>
        <p:txBody>
          <a:bodyPr wrap="square" rtlCol="0">
            <a:spAutoFit/>
          </a:bodyPr>
          <a:lstStyle/>
          <a:p>
            <a:r>
              <a:rPr lang="en-US" sz="2000" b="1" dirty="0">
                <a:solidFill>
                  <a:schemeClr val="tx2"/>
                </a:solidFill>
              </a:rPr>
              <a:t>What is it?</a:t>
            </a:r>
          </a:p>
        </p:txBody>
      </p:sp>
      <p:sp>
        <p:nvSpPr>
          <p:cNvPr id="3" name="Content Placeholder 2"/>
          <p:cNvSpPr>
            <a:spLocks noGrp="1"/>
          </p:cNvSpPr>
          <p:nvPr>
            <p:ph idx="1"/>
          </p:nvPr>
        </p:nvSpPr>
        <p:spPr>
          <a:xfrm>
            <a:off x="3295302" y="1622580"/>
            <a:ext cx="5620491" cy="1469200"/>
          </a:xfrm>
        </p:spPr>
        <p:txBody>
          <a:bodyPr>
            <a:normAutofit/>
          </a:bodyPr>
          <a:lstStyle/>
          <a:p>
            <a:r>
              <a:rPr lang="en-US" dirty="0" smtClean="0"/>
              <a:t>Small bus, van or sedan used to provide on-demand service within zone boundaries, when requested</a:t>
            </a:r>
            <a:endParaRPr lang="en-US" dirty="0"/>
          </a:p>
          <a:p>
            <a:r>
              <a:rPr lang="en-US" dirty="0" smtClean="0"/>
              <a:t>Operated by RTS w/ ADA accessible vehicle</a:t>
            </a:r>
          </a:p>
        </p:txBody>
      </p:sp>
      <p:sp>
        <p:nvSpPr>
          <p:cNvPr id="7" name="TextBox 6"/>
          <p:cNvSpPr txBox="1"/>
          <p:nvPr/>
        </p:nvSpPr>
        <p:spPr>
          <a:xfrm>
            <a:off x="395894" y="3505200"/>
            <a:ext cx="4886399" cy="400110"/>
          </a:xfrm>
          <a:prstGeom prst="rect">
            <a:avLst/>
          </a:prstGeom>
          <a:noFill/>
        </p:spPr>
        <p:txBody>
          <a:bodyPr wrap="square" rtlCol="0">
            <a:spAutoFit/>
          </a:bodyPr>
          <a:lstStyle/>
          <a:p>
            <a:r>
              <a:rPr lang="en-US" sz="2000" b="1" dirty="0" smtClean="0">
                <a:solidFill>
                  <a:schemeClr val="tx2"/>
                </a:solidFill>
              </a:rPr>
              <a:t>Why it is Recommended for RTS?</a:t>
            </a:r>
            <a:endParaRPr lang="en-US" sz="2000" b="1" dirty="0">
              <a:solidFill>
                <a:schemeClr val="tx2"/>
              </a:solidFill>
            </a:endParaRPr>
          </a:p>
        </p:txBody>
      </p:sp>
      <p:sp>
        <p:nvSpPr>
          <p:cNvPr id="8" name="Content Placeholder 2"/>
          <p:cNvSpPr txBox="1">
            <a:spLocks/>
          </p:cNvSpPr>
          <p:nvPr/>
        </p:nvSpPr>
        <p:spPr>
          <a:xfrm>
            <a:off x="472977" y="3858869"/>
            <a:ext cx="7818967" cy="1650391"/>
          </a:xfrm>
          <a:prstGeom prst="rect">
            <a:avLst/>
          </a:prstGeom>
        </p:spPr>
        <p:txBody>
          <a:bodyPr vert="horz" lIns="0" tIns="45720" rIns="0" bIns="45720" rtlCol="0">
            <a:normAutofit/>
          </a:bodyPr>
          <a:lstStyle>
            <a:lvl1pPr marL="227172" indent="-227172" algn="l" defTabSz="617220" rtl="0" eaLnBrk="1" latinLnBrk="0" hangingPunct="1">
              <a:lnSpc>
                <a:spcPct val="90000"/>
              </a:lnSpc>
              <a:spcBef>
                <a:spcPts val="810"/>
              </a:spcBef>
              <a:spcAft>
                <a:spcPts val="135"/>
              </a:spcAft>
              <a:buClr>
                <a:srgbClr val="FC6719"/>
              </a:buClr>
              <a:buSzPct val="100000"/>
              <a:buFont typeface="Courier New" panose="02070309020205020404" pitchFamily="49" charset="0"/>
              <a:buChar char="o"/>
              <a:defRPr sz="189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03635" indent="-195025" algn="l" defTabSz="617220" rtl="0" eaLnBrk="1" latinLnBrk="0" hangingPunct="1">
              <a:lnSpc>
                <a:spcPct val="90000"/>
              </a:lnSpc>
              <a:spcBef>
                <a:spcPts val="135"/>
              </a:spcBef>
              <a:spcAft>
                <a:spcPts val="270"/>
              </a:spcAft>
              <a:buClr>
                <a:srgbClr val="FC6719"/>
              </a:buClr>
              <a:buFont typeface="Wingdings" charset="2"/>
              <a:buChar char="§"/>
              <a:defRPr sz="162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62915" indent="-154305" algn="l" defTabSz="617220" rtl="0" eaLnBrk="1" latinLnBrk="0" hangingPunct="1">
              <a:lnSpc>
                <a:spcPct val="90000"/>
              </a:lnSpc>
              <a:spcBef>
                <a:spcPts val="135"/>
              </a:spcBef>
              <a:spcAft>
                <a:spcPts val="270"/>
              </a:spcAft>
              <a:buClr>
                <a:schemeClr val="accent2"/>
              </a:buClr>
              <a:buFont typeface="Calibri" panose="020F0502020204030204" pitchFamily="34" charset="0"/>
              <a:buChar char="‒"/>
              <a:defRPr sz="1215"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06120"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29564" indent="-123444" algn="l" defTabSz="617220" rtl="0" eaLnBrk="1" latinLnBrk="0" hangingPunct="1">
              <a:lnSpc>
                <a:spcPct val="90000"/>
              </a:lnSpc>
              <a:spcBef>
                <a:spcPts val="135"/>
              </a:spcBef>
              <a:spcAft>
                <a:spcPts val="270"/>
              </a:spcAft>
              <a:buClr>
                <a:srgbClr val="FC6719"/>
              </a:buClr>
              <a:buFont typeface="Courier New" panose="02070309020205020404" pitchFamily="49" charset="0"/>
              <a:buChar char="o"/>
              <a:defRPr sz="1215"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74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6pPr>
            <a:lvl7pPr marL="87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7pPr>
            <a:lvl8pPr marL="1012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8pPr>
            <a:lvl9pPr marL="1147500" indent="-154305" algn="l" defTabSz="617220" rtl="0" eaLnBrk="1" latinLnBrk="0" hangingPunct="1">
              <a:lnSpc>
                <a:spcPct val="90000"/>
              </a:lnSpc>
              <a:spcBef>
                <a:spcPts val="135"/>
              </a:spcBef>
              <a:spcAft>
                <a:spcPts val="270"/>
              </a:spcAft>
              <a:buClr>
                <a:schemeClr val="accent1"/>
              </a:buClr>
              <a:buFont typeface="Calibri" pitchFamily="34" charset="0"/>
              <a:buChar char="◦"/>
              <a:defRPr sz="945" kern="1200">
                <a:solidFill>
                  <a:schemeClr val="tx1">
                    <a:lumMod val="75000"/>
                    <a:lumOff val="25000"/>
                  </a:schemeClr>
                </a:solidFill>
                <a:latin typeface="+mn-lt"/>
                <a:ea typeface="+mn-ea"/>
                <a:cs typeface="+mn-cs"/>
              </a:defRPr>
            </a:lvl9pPr>
          </a:lstStyle>
          <a:p>
            <a:pPr fontAlgn="auto"/>
            <a:r>
              <a:rPr lang="en-US" sz="1800" dirty="0" smtClean="0"/>
              <a:t>Curb-to-curb service provides improved access and near real-time travel</a:t>
            </a:r>
          </a:p>
          <a:p>
            <a:pPr fontAlgn="auto"/>
            <a:r>
              <a:rPr lang="en-US" sz="1800" dirty="0" smtClean="0"/>
              <a:t>Makes it easier to reach destinations in the zone while providing easy access to the larger bus system</a:t>
            </a:r>
            <a:endParaRPr lang="en-US" sz="1800" dirty="0"/>
          </a:p>
        </p:txBody>
      </p:sp>
      <p:pic>
        <p:nvPicPr>
          <p:cNvPr id="3076" name="Picture 4" descr="Image result for Capital Metro Pickup microtrans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78" y="1238649"/>
            <a:ext cx="2775513" cy="184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34196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TS Brand Colors">
      <a:dk1>
        <a:sysClr val="windowText" lastClr="000000"/>
      </a:dk1>
      <a:lt1>
        <a:sysClr val="window" lastClr="FFFFFF"/>
      </a:lt1>
      <a:dk2>
        <a:srgbClr val="006AA6"/>
      </a:dk2>
      <a:lt2>
        <a:srgbClr val="EEECE1"/>
      </a:lt2>
      <a:accent1>
        <a:srgbClr val="006AA6"/>
      </a:accent1>
      <a:accent2>
        <a:srgbClr val="FC6719"/>
      </a:accent2>
      <a:accent3>
        <a:srgbClr val="77BC1F"/>
      </a:accent3>
      <a:accent4>
        <a:srgbClr val="60D0E4"/>
      </a:accent4>
      <a:accent5>
        <a:srgbClr val="748693"/>
      </a:accent5>
      <a:accent6>
        <a:srgbClr val="FFFFFF"/>
      </a:accent6>
      <a:hlink>
        <a:srgbClr val="0000FF"/>
      </a:hlink>
      <a:folHlink>
        <a:srgbClr val="60D0E4"/>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Retrospect">
  <a:themeElements>
    <a:clrScheme name="RTS Brand Colors">
      <a:dk1>
        <a:sysClr val="windowText" lastClr="000000"/>
      </a:dk1>
      <a:lt1>
        <a:sysClr val="window" lastClr="FFFFFF"/>
      </a:lt1>
      <a:dk2>
        <a:srgbClr val="006AA6"/>
      </a:dk2>
      <a:lt2>
        <a:srgbClr val="EEECE1"/>
      </a:lt2>
      <a:accent1>
        <a:srgbClr val="006AA6"/>
      </a:accent1>
      <a:accent2>
        <a:srgbClr val="FC6719"/>
      </a:accent2>
      <a:accent3>
        <a:srgbClr val="77BC1F"/>
      </a:accent3>
      <a:accent4>
        <a:srgbClr val="60D0E4"/>
      </a:accent4>
      <a:accent5>
        <a:srgbClr val="748693"/>
      </a:accent5>
      <a:accent6>
        <a:srgbClr val="FFFFFF"/>
      </a:accent6>
      <a:hlink>
        <a:srgbClr val="0000FF"/>
      </a:hlink>
      <a:folHlink>
        <a:srgbClr val="60D0E4"/>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2_Retrospect">
  <a:themeElements>
    <a:clrScheme name="RTS Brand Colors">
      <a:dk1>
        <a:sysClr val="windowText" lastClr="000000"/>
      </a:dk1>
      <a:lt1>
        <a:sysClr val="window" lastClr="FFFFFF"/>
      </a:lt1>
      <a:dk2>
        <a:srgbClr val="006AA6"/>
      </a:dk2>
      <a:lt2>
        <a:srgbClr val="EEECE1"/>
      </a:lt2>
      <a:accent1>
        <a:srgbClr val="006AA6"/>
      </a:accent1>
      <a:accent2>
        <a:srgbClr val="FC6719"/>
      </a:accent2>
      <a:accent3>
        <a:srgbClr val="77BC1F"/>
      </a:accent3>
      <a:accent4>
        <a:srgbClr val="60D0E4"/>
      </a:accent4>
      <a:accent5>
        <a:srgbClr val="748693"/>
      </a:accent5>
      <a:accent6>
        <a:srgbClr val="FFFFFF"/>
      </a:accent6>
      <a:hlink>
        <a:srgbClr val="0000FF"/>
      </a:hlink>
      <a:folHlink>
        <a:srgbClr val="60D0E4"/>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5_Retrospect">
  <a:themeElements>
    <a:clrScheme name="RTS Brand Colors">
      <a:dk1>
        <a:sysClr val="windowText" lastClr="000000"/>
      </a:dk1>
      <a:lt1>
        <a:sysClr val="window" lastClr="FFFFFF"/>
      </a:lt1>
      <a:dk2>
        <a:srgbClr val="006AA6"/>
      </a:dk2>
      <a:lt2>
        <a:srgbClr val="EEECE1"/>
      </a:lt2>
      <a:accent1>
        <a:srgbClr val="006AA6"/>
      </a:accent1>
      <a:accent2>
        <a:srgbClr val="FC6719"/>
      </a:accent2>
      <a:accent3>
        <a:srgbClr val="77BC1F"/>
      </a:accent3>
      <a:accent4>
        <a:srgbClr val="60D0E4"/>
      </a:accent4>
      <a:accent5>
        <a:srgbClr val="748693"/>
      </a:accent5>
      <a:accent6>
        <a:srgbClr val="FFFFFF"/>
      </a:accent6>
      <a:hlink>
        <a:srgbClr val="0000FF"/>
      </a:hlink>
      <a:folHlink>
        <a:srgbClr val="60D0E4"/>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3_Retrospect">
  <a:themeElements>
    <a:clrScheme name="RTS Brand Colors">
      <a:dk1>
        <a:sysClr val="windowText" lastClr="000000"/>
      </a:dk1>
      <a:lt1>
        <a:sysClr val="window" lastClr="FFFFFF"/>
      </a:lt1>
      <a:dk2>
        <a:srgbClr val="006AA6"/>
      </a:dk2>
      <a:lt2>
        <a:srgbClr val="EEECE1"/>
      </a:lt2>
      <a:accent1>
        <a:srgbClr val="006AA6"/>
      </a:accent1>
      <a:accent2>
        <a:srgbClr val="FC6719"/>
      </a:accent2>
      <a:accent3>
        <a:srgbClr val="77BC1F"/>
      </a:accent3>
      <a:accent4>
        <a:srgbClr val="60D0E4"/>
      </a:accent4>
      <a:accent5>
        <a:srgbClr val="748693"/>
      </a:accent5>
      <a:accent6>
        <a:srgbClr val="FFFFFF"/>
      </a:accent6>
      <a:hlink>
        <a:srgbClr val="0000FF"/>
      </a:hlink>
      <a:folHlink>
        <a:srgbClr val="60D0E4"/>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RGRTA PowerPoint Template</Template>
  <TotalTime>13051</TotalTime>
  <Words>1396</Words>
  <Application>Microsoft Office PowerPoint</Application>
  <PresentationFormat>On-screen Show (16:10)</PresentationFormat>
  <Paragraphs>277</Paragraphs>
  <Slides>32</Slides>
  <Notes>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32</vt:i4>
      </vt:variant>
    </vt:vector>
  </HeadingPairs>
  <TitlesOfParts>
    <vt:vector size="43" baseType="lpstr">
      <vt:lpstr>ＭＳ Ｐゴシック</vt:lpstr>
      <vt:lpstr>Arial</vt:lpstr>
      <vt:lpstr>Calibri</vt:lpstr>
      <vt:lpstr>Calibri Light</vt:lpstr>
      <vt:lpstr>Courier New</vt:lpstr>
      <vt:lpstr>Wingdings</vt:lpstr>
      <vt:lpstr>Retrospect</vt:lpstr>
      <vt:lpstr>1_Retrospect</vt:lpstr>
      <vt:lpstr>2_Retrospect</vt:lpstr>
      <vt:lpstr>5_Retrospect</vt:lpstr>
      <vt:lpstr>3_Retrospect</vt:lpstr>
      <vt:lpstr>CMZ Preliminary Recommendations</vt:lpstr>
      <vt:lpstr>Agenda</vt:lpstr>
      <vt:lpstr>Why Reimagine RTS?</vt:lpstr>
      <vt:lpstr>Stage 1: Frequent Fixed Routes (For the Mass Transit Network)</vt:lpstr>
      <vt:lpstr>Reimagine RTS Stages 2 - 5</vt:lpstr>
      <vt:lpstr>Community Mobility Zones</vt:lpstr>
      <vt:lpstr>Stage 2: Community Mobility Zone Consultant Recommendations</vt:lpstr>
      <vt:lpstr>RTS Flex Route Service</vt:lpstr>
      <vt:lpstr>RTS On-Demand Service</vt:lpstr>
      <vt:lpstr>Personal Mobility on Demand (PMOD)</vt:lpstr>
      <vt:lpstr>RTS-Enterprise Rideshare Vanpool Program</vt:lpstr>
      <vt:lpstr>How to Get a Ride in CMZs</vt:lpstr>
      <vt:lpstr>Brockport CMZ Consultant Recommendation</vt:lpstr>
      <vt:lpstr>Pittsford/Eastview Area CMZ Consultant Recommendation</vt:lpstr>
      <vt:lpstr>Webster CMZ Consultant Recommendation</vt:lpstr>
      <vt:lpstr>Greece CMZ Consultant Recommendation</vt:lpstr>
      <vt:lpstr>Henrietta CMZ Consultant Recommendation</vt:lpstr>
      <vt:lpstr>Irondequoit CMZ Consultant Recommendation</vt:lpstr>
      <vt:lpstr>Lexington Avenue CMZ Consultant Recommendation</vt:lpstr>
      <vt:lpstr>Commuter Connections</vt:lpstr>
      <vt:lpstr>CMZ Service Discussion</vt:lpstr>
      <vt:lpstr>Stage 3: Paratransit Service</vt:lpstr>
      <vt:lpstr>Discussion of Service Area Options</vt:lpstr>
      <vt:lpstr>Current Paratransit Service Area (M-F)</vt:lpstr>
      <vt:lpstr>Service Area Requirement for New System</vt:lpstr>
      <vt:lpstr>Side-By-Side Review</vt:lpstr>
      <vt:lpstr>Paratransit Service Discussion</vt:lpstr>
      <vt:lpstr>Next Steps </vt:lpstr>
      <vt:lpstr>Reimagine RTS Process</vt:lpstr>
      <vt:lpstr>Summary</vt:lpstr>
      <vt:lpstr>Benefits of New System</vt:lpstr>
      <vt:lpstr>Stations Open: Discussion / Q&amp;A</vt:lpstr>
    </vt:vector>
  </TitlesOfParts>
  <Company>Rochester-Genesee Regional Transportation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Brede, Tom</dc:creator>
  <cp:lastModifiedBy>Perez-Diaz, Aracelis</cp:lastModifiedBy>
  <cp:revision>894</cp:revision>
  <cp:lastPrinted>2019-02-06T14:17:34Z</cp:lastPrinted>
  <dcterms:created xsi:type="dcterms:W3CDTF">2015-09-28T14:42:50Z</dcterms:created>
  <dcterms:modified xsi:type="dcterms:W3CDTF">2019-03-13T20:22:57Z</dcterms:modified>
</cp:coreProperties>
</file>