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1" r:id="rId1"/>
  </p:sldMasterIdLst>
  <p:notesMasterIdLst>
    <p:notesMasterId r:id="rId23"/>
  </p:notesMasterIdLst>
  <p:handoutMasterIdLst>
    <p:handoutMasterId r:id="rId24"/>
  </p:handoutMasterIdLst>
  <p:sldIdLst>
    <p:sldId id="565" r:id="rId2"/>
    <p:sldId id="603" r:id="rId3"/>
    <p:sldId id="606" r:id="rId4"/>
    <p:sldId id="636" r:id="rId5"/>
    <p:sldId id="622" r:id="rId6"/>
    <p:sldId id="625" r:id="rId7"/>
    <p:sldId id="626" r:id="rId8"/>
    <p:sldId id="627" r:id="rId9"/>
    <p:sldId id="628" r:id="rId10"/>
    <p:sldId id="629" r:id="rId11"/>
    <p:sldId id="630" r:id="rId12"/>
    <p:sldId id="641" r:id="rId13"/>
    <p:sldId id="640" r:id="rId14"/>
    <p:sldId id="631" r:id="rId15"/>
    <p:sldId id="632" r:id="rId16"/>
    <p:sldId id="633" r:id="rId17"/>
    <p:sldId id="634" r:id="rId18"/>
    <p:sldId id="639" r:id="rId19"/>
    <p:sldId id="635" r:id="rId20"/>
    <p:sldId id="596" r:id="rId21"/>
    <p:sldId id="642" r:id="rId22"/>
  </p:sldIdLst>
  <p:sldSz cx="12192000" cy="6858000"/>
  <p:notesSz cx="7010400" cy="92964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9FC873B-8BC5-1D40-B2A9-0F78B6F41982}">
          <p14:sldIdLst>
            <p14:sldId id="565"/>
            <p14:sldId id="603"/>
            <p14:sldId id="606"/>
            <p14:sldId id="636"/>
            <p14:sldId id="622"/>
            <p14:sldId id="625"/>
            <p14:sldId id="626"/>
            <p14:sldId id="627"/>
            <p14:sldId id="628"/>
            <p14:sldId id="629"/>
            <p14:sldId id="630"/>
            <p14:sldId id="641"/>
            <p14:sldId id="640"/>
            <p14:sldId id="631"/>
            <p14:sldId id="632"/>
            <p14:sldId id="633"/>
            <p14:sldId id="634"/>
            <p14:sldId id="639"/>
            <p14:sldId id="635"/>
            <p14:sldId id="596"/>
            <p14:sldId id="642"/>
          </p14:sldIdLst>
        </p14:section>
      </p14:sectionLst>
    </p:ex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nyon, Laura" initials="KL" lastIdx="9" clrIdx="6">
    <p:extLst/>
  </p:cmAuthor>
  <p:cmAuthor id="1" name="Leah Katz" initials="LK" lastIdx="5" clrIdx="0">
    <p:extLst/>
  </p:cmAuthor>
  <p:cmAuthor id="8" name="Brede, Tom" initials="BT" lastIdx="3" clrIdx="7">
    <p:extLst/>
  </p:cmAuthor>
  <p:cmAuthor id="2" name="Russell Chisholm" initials="RC" lastIdx="9" clrIdx="1">
    <p:extLst/>
  </p:cmAuthor>
  <p:cmAuthor id="3" name="TMD" initials="TMD" lastIdx="59" clrIdx="2">
    <p:extLst/>
  </p:cmAuthor>
  <p:cmAuthor id="4" name="Dane Ferrari" initials="DF" lastIdx="6" clrIdx="3">
    <p:extLst/>
  </p:cmAuthor>
  <p:cmAuthor id="5" name="Leah Katz" initials="LK [2]" lastIdx="5" clrIdx="4">
    <p:extLst/>
  </p:cmAuthor>
  <p:cmAuthor id="6" name="Morsch, Megan" initials="MM" lastIdx="3"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945"/>
    <a:srgbClr val="006AA6"/>
    <a:srgbClr val="59B354"/>
    <a:srgbClr val="00739F"/>
    <a:srgbClr val="004D87"/>
    <a:srgbClr val="60D0E4"/>
    <a:srgbClr val="E6BCBA"/>
    <a:srgbClr val="A0D5D9"/>
    <a:srgbClr val="98C2DB"/>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7" autoAdjust="0"/>
    <p:restoredTop sz="97041" autoAdjust="0"/>
  </p:normalViewPr>
  <p:slideViewPr>
    <p:cSldViewPr snapToGrid="0" snapToObjects="1" showGuides="1">
      <p:cViewPr>
        <p:scale>
          <a:sx n="66" d="100"/>
          <a:sy n="66" d="100"/>
        </p:scale>
        <p:origin x="-1668" y="-10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0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5D9208-6E6B-473F-A0BB-1E76D6783C2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D287A465-E482-4D1E-A645-72A4B7EDAFCB}">
      <dgm:prSet custT="1"/>
      <dgm:spPr/>
      <dgm:t>
        <a:bodyPr/>
        <a:lstStyle/>
        <a:p>
          <a:r>
            <a:rPr lang="en-US" sz="2300" dirty="0">
              <a:solidFill>
                <a:schemeClr val="bg1"/>
              </a:solidFill>
              <a:effectLst>
                <a:outerShdw blurRad="38100" dist="38100" dir="2700000" algn="tl">
                  <a:srgbClr val="000000">
                    <a:alpha val="43137"/>
                  </a:srgbClr>
                </a:outerShdw>
              </a:effectLst>
            </a:rPr>
            <a:t>Pulir el bosquejo del plan de red (primavera y verano 2018) </a:t>
          </a:r>
        </a:p>
      </dgm:t>
    </dgm:pt>
    <dgm:pt modelId="{1236010C-CA09-435C-B6A7-177425B233CE}" type="parTrans" cxnId="{95994707-EE78-42F2-A14F-CC8F01709D72}">
      <dgm:prSet/>
      <dgm:spPr/>
      <dgm:t>
        <a:bodyPr/>
        <a:lstStyle/>
        <a:p>
          <a:endParaRPr lang="en-US"/>
        </a:p>
      </dgm:t>
    </dgm:pt>
    <dgm:pt modelId="{14CB3E34-0C56-4070-BF86-1D3F920B9C07}" type="sibTrans" cxnId="{95994707-EE78-42F2-A14F-CC8F01709D72}">
      <dgm:prSet/>
      <dgm:spPr/>
      <dgm:t>
        <a:bodyPr/>
        <a:lstStyle/>
        <a:p>
          <a:endParaRPr lang="en-US"/>
        </a:p>
      </dgm:t>
    </dgm:pt>
    <dgm:pt modelId="{BEFD36B1-2244-4914-AD99-EACDE6FAB15D}">
      <dgm:prSet phldrT="[Text]" custT="1"/>
      <dgm:spPr/>
      <dgm:t>
        <a:bodyPr/>
        <a:lstStyle/>
        <a:p>
          <a:r>
            <a:rPr lang="en-US" sz="2300" dirty="0">
              <a:solidFill>
                <a:schemeClr val="bg1"/>
              </a:solidFill>
              <a:effectLst>
                <a:outerShdw blurRad="38100" dist="38100" dir="2700000" algn="tl">
                  <a:srgbClr val="000000">
                    <a:alpha val="43137"/>
                  </a:srgbClr>
                </a:outerShdw>
              </a:effectLst>
            </a:rPr>
            <a:t>Continuar con la participación de la comunidad y las partes interesadas</a:t>
          </a:r>
          <a:endParaRPr lang="es-US" sz="2300" dirty="0">
            <a:solidFill>
              <a:schemeClr val="bg1"/>
            </a:solidFill>
            <a:effectLst>
              <a:outerShdw blurRad="38100" dist="38100" dir="2700000" algn="tl">
                <a:srgbClr val="000000">
                  <a:alpha val="43137"/>
                </a:srgbClr>
              </a:outerShdw>
            </a:effectLst>
          </a:endParaRPr>
        </a:p>
      </dgm:t>
    </dgm:pt>
    <dgm:pt modelId="{E4E4BECA-3F53-48BE-8EB8-F0D7D54A8DEE}" type="sibTrans" cxnId="{219BFD3C-B94F-4534-A653-CD247368DC07}">
      <dgm:prSet/>
      <dgm:spPr/>
      <dgm:t>
        <a:bodyPr/>
        <a:lstStyle/>
        <a:p>
          <a:endParaRPr lang="en-US"/>
        </a:p>
      </dgm:t>
    </dgm:pt>
    <dgm:pt modelId="{698867E0-8FC6-4E34-8564-2E129D9835B2}" type="parTrans" cxnId="{219BFD3C-B94F-4534-A653-CD247368DC07}">
      <dgm:prSet/>
      <dgm:spPr/>
      <dgm:t>
        <a:bodyPr/>
        <a:lstStyle/>
        <a:p>
          <a:endParaRPr lang="en-US"/>
        </a:p>
      </dgm:t>
    </dgm:pt>
    <dgm:pt modelId="{BE443DA5-D566-4676-8FA2-0016EF80DEB5}" type="pres">
      <dgm:prSet presAssocID="{A75D9208-6E6B-473F-A0BB-1E76D6783C2A}" presName="Name0" presStyleCnt="0">
        <dgm:presLayoutVars>
          <dgm:dir/>
          <dgm:resizeHandles val="exact"/>
        </dgm:presLayoutVars>
      </dgm:prSet>
      <dgm:spPr/>
      <dgm:t>
        <a:bodyPr/>
        <a:lstStyle/>
        <a:p>
          <a:endParaRPr lang="en-US"/>
        </a:p>
      </dgm:t>
    </dgm:pt>
    <dgm:pt modelId="{178D851F-2ACF-48FB-B33C-580E264E3273}" type="pres">
      <dgm:prSet presAssocID="{BEFD36B1-2244-4914-AD99-EACDE6FAB15D}" presName="compNode" presStyleCnt="0"/>
      <dgm:spPr/>
    </dgm:pt>
    <dgm:pt modelId="{37984C21-52B7-4413-A9C6-50844F638103}" type="pres">
      <dgm:prSet presAssocID="{BEFD36B1-2244-4914-AD99-EACDE6FAB15D}" presName="pictRect" presStyleLbl="node1" presStyleIdx="0" presStyleCnt="2"/>
      <dgm:spPr>
        <a:blipFill dpi="0" rotWithShape="1">
          <a:blip xmlns:r="http://schemas.openxmlformats.org/officeDocument/2006/relationships" r:embed="rId1"/>
          <a:srcRect/>
          <a:stretch>
            <a:fillRect l="15550" r="15550"/>
          </a:stretch>
        </a:blipFill>
        <a:ln>
          <a:noFill/>
        </a:ln>
      </dgm:spPr>
    </dgm:pt>
    <dgm:pt modelId="{3E45ADCC-7757-44E1-B779-4F2C84AF9AFB}" type="pres">
      <dgm:prSet presAssocID="{BEFD36B1-2244-4914-AD99-EACDE6FAB15D}" presName="textRect" presStyleLbl="revTx" presStyleIdx="0" presStyleCnt="2" custScaleX="119819">
        <dgm:presLayoutVars>
          <dgm:bulletEnabled val="1"/>
        </dgm:presLayoutVars>
      </dgm:prSet>
      <dgm:spPr/>
      <dgm:t>
        <a:bodyPr/>
        <a:lstStyle/>
        <a:p>
          <a:endParaRPr lang="en-US"/>
        </a:p>
      </dgm:t>
    </dgm:pt>
    <dgm:pt modelId="{C5B60C3F-7310-47C4-871D-1F71E50F987F}" type="pres">
      <dgm:prSet presAssocID="{E4E4BECA-3F53-48BE-8EB8-F0D7D54A8DEE}" presName="sibTrans" presStyleLbl="sibTrans2D1" presStyleIdx="0" presStyleCnt="0"/>
      <dgm:spPr/>
      <dgm:t>
        <a:bodyPr/>
        <a:lstStyle/>
        <a:p>
          <a:endParaRPr lang="en-US"/>
        </a:p>
      </dgm:t>
    </dgm:pt>
    <dgm:pt modelId="{761AEB06-E5DD-4461-8F22-C8276A3E64ED}" type="pres">
      <dgm:prSet presAssocID="{D287A465-E482-4D1E-A645-72A4B7EDAFCB}" presName="compNode" presStyleCnt="0"/>
      <dgm:spPr/>
    </dgm:pt>
    <dgm:pt modelId="{44ACD505-1909-465E-8BB2-C5A2068B7051}" type="pres">
      <dgm:prSet presAssocID="{D287A465-E482-4D1E-A645-72A4B7EDAFCB}" presName="pictRect" presStyleLbl="node1" presStyleIdx="1" presStyleCnt="2"/>
      <dgm:spPr>
        <a:blipFill dpi="0" rotWithShape="1">
          <a:blip xmlns:r="http://schemas.openxmlformats.org/officeDocument/2006/relationships" r:embed="rId2">
            <a:duotone>
              <a:schemeClr val="accent1">
                <a:shade val="45000"/>
                <a:satMod val="135000"/>
              </a:schemeClr>
              <a:prstClr val="white"/>
            </a:duotone>
          </a:blip>
          <a:srcRect/>
          <a:stretch>
            <a:fillRect l="15550" r="15550"/>
          </a:stretch>
        </a:blipFill>
        <a:ln>
          <a:noFill/>
        </a:ln>
      </dgm:spPr>
    </dgm:pt>
    <dgm:pt modelId="{FC02D8D2-F760-4ECF-AEA8-4F86B83A1783}" type="pres">
      <dgm:prSet presAssocID="{D287A465-E482-4D1E-A645-72A4B7EDAFCB}" presName="textRect" presStyleLbl="revTx" presStyleIdx="1" presStyleCnt="2">
        <dgm:presLayoutVars>
          <dgm:bulletEnabled val="1"/>
        </dgm:presLayoutVars>
      </dgm:prSet>
      <dgm:spPr/>
      <dgm:t>
        <a:bodyPr/>
        <a:lstStyle/>
        <a:p>
          <a:endParaRPr lang="en-US"/>
        </a:p>
      </dgm:t>
    </dgm:pt>
  </dgm:ptLst>
  <dgm:cxnLst>
    <dgm:cxn modelId="{C7E58ECC-2E6C-4740-B411-6ACEB9D2D921}" type="presOf" srcId="{BEFD36B1-2244-4914-AD99-EACDE6FAB15D}" destId="{3E45ADCC-7757-44E1-B779-4F2C84AF9AFB}" srcOrd="0" destOrd="0" presId="urn:microsoft.com/office/officeart/2005/8/layout/pList1"/>
    <dgm:cxn modelId="{F5658DC8-CBEC-474B-84AD-DD5F3BA0B7E1}" type="presOf" srcId="{E4E4BECA-3F53-48BE-8EB8-F0D7D54A8DEE}" destId="{C5B60C3F-7310-47C4-871D-1F71E50F987F}" srcOrd="0" destOrd="0" presId="urn:microsoft.com/office/officeart/2005/8/layout/pList1"/>
    <dgm:cxn modelId="{95994707-EE78-42F2-A14F-CC8F01709D72}" srcId="{A75D9208-6E6B-473F-A0BB-1E76D6783C2A}" destId="{D287A465-E482-4D1E-A645-72A4B7EDAFCB}" srcOrd="1" destOrd="0" parTransId="{1236010C-CA09-435C-B6A7-177425B233CE}" sibTransId="{14CB3E34-0C56-4070-BF86-1D3F920B9C07}"/>
    <dgm:cxn modelId="{219BFD3C-B94F-4534-A653-CD247368DC07}" srcId="{A75D9208-6E6B-473F-A0BB-1E76D6783C2A}" destId="{BEFD36B1-2244-4914-AD99-EACDE6FAB15D}" srcOrd="0" destOrd="0" parTransId="{698867E0-8FC6-4E34-8564-2E129D9835B2}" sibTransId="{E4E4BECA-3F53-48BE-8EB8-F0D7D54A8DEE}"/>
    <dgm:cxn modelId="{32A1A0EE-CD94-46D2-8C73-9735C1CE623B}" type="presOf" srcId="{D287A465-E482-4D1E-A645-72A4B7EDAFCB}" destId="{FC02D8D2-F760-4ECF-AEA8-4F86B83A1783}" srcOrd="0" destOrd="0" presId="urn:microsoft.com/office/officeart/2005/8/layout/pList1"/>
    <dgm:cxn modelId="{E53C869D-F258-4048-9563-7F8F37156A90}" type="presOf" srcId="{A75D9208-6E6B-473F-A0BB-1E76D6783C2A}" destId="{BE443DA5-D566-4676-8FA2-0016EF80DEB5}" srcOrd="0" destOrd="0" presId="urn:microsoft.com/office/officeart/2005/8/layout/pList1"/>
    <dgm:cxn modelId="{AF8531DC-BF61-43B6-B0BD-1ECD571F7E92}" type="presParOf" srcId="{BE443DA5-D566-4676-8FA2-0016EF80DEB5}" destId="{178D851F-2ACF-48FB-B33C-580E264E3273}" srcOrd="0" destOrd="0" presId="urn:microsoft.com/office/officeart/2005/8/layout/pList1"/>
    <dgm:cxn modelId="{07474AF0-FA49-4DA5-AD62-BA0D2913277B}" type="presParOf" srcId="{178D851F-2ACF-48FB-B33C-580E264E3273}" destId="{37984C21-52B7-4413-A9C6-50844F638103}" srcOrd="0" destOrd="0" presId="urn:microsoft.com/office/officeart/2005/8/layout/pList1"/>
    <dgm:cxn modelId="{83E944FF-40EC-49B2-B6C5-3673F0B7CDB0}" type="presParOf" srcId="{178D851F-2ACF-48FB-B33C-580E264E3273}" destId="{3E45ADCC-7757-44E1-B779-4F2C84AF9AFB}" srcOrd="1" destOrd="0" presId="urn:microsoft.com/office/officeart/2005/8/layout/pList1"/>
    <dgm:cxn modelId="{F49598E8-03C4-4000-AFBF-AD2DE42B24D5}" type="presParOf" srcId="{BE443DA5-D566-4676-8FA2-0016EF80DEB5}" destId="{C5B60C3F-7310-47C4-871D-1F71E50F987F}" srcOrd="1" destOrd="0" presId="urn:microsoft.com/office/officeart/2005/8/layout/pList1"/>
    <dgm:cxn modelId="{2D928E69-AD6F-44D8-AA3C-4EA353D621BE}" type="presParOf" srcId="{BE443DA5-D566-4676-8FA2-0016EF80DEB5}" destId="{761AEB06-E5DD-4461-8F22-C8276A3E64ED}" srcOrd="2" destOrd="0" presId="urn:microsoft.com/office/officeart/2005/8/layout/pList1"/>
    <dgm:cxn modelId="{2E6AA0C8-08EB-49B5-8507-E7DCA08850D6}" type="presParOf" srcId="{761AEB06-E5DD-4461-8F22-C8276A3E64ED}" destId="{44ACD505-1909-465E-8BB2-C5A2068B7051}" srcOrd="0" destOrd="0" presId="urn:microsoft.com/office/officeart/2005/8/layout/pList1"/>
    <dgm:cxn modelId="{9DE466E1-E0FE-4F73-AE4F-11B78C49250C}" type="presParOf" srcId="{761AEB06-E5DD-4461-8F22-C8276A3E64ED}" destId="{FC02D8D2-F760-4ECF-AEA8-4F86B83A1783}"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84C21-52B7-4413-A9C6-50844F638103}">
      <dsp:nvSpPr>
        <dsp:cNvPr id="0" name=""/>
        <dsp:cNvSpPr/>
      </dsp:nvSpPr>
      <dsp:spPr>
        <a:xfrm>
          <a:off x="576986" y="2091"/>
          <a:ext cx="3374337" cy="2324918"/>
        </a:xfrm>
        <a:prstGeom prst="roundRect">
          <a:avLst/>
        </a:prstGeom>
        <a:blipFill dpi="0" rotWithShape="1">
          <a:blip xmlns:r="http://schemas.openxmlformats.org/officeDocument/2006/relationships" r:embed="rId1"/>
          <a:srcRect/>
          <a:stretch>
            <a:fillRect l="15550" r="15550"/>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45ADCC-7757-44E1-B779-4F2C84AF9AFB}">
      <dsp:nvSpPr>
        <dsp:cNvPr id="0" name=""/>
        <dsp:cNvSpPr/>
      </dsp:nvSpPr>
      <dsp:spPr>
        <a:xfrm>
          <a:off x="242606" y="2327010"/>
          <a:ext cx="4043097" cy="12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solidFill>
                <a:schemeClr val="bg1"/>
              </a:solidFill>
              <a:effectLst>
                <a:outerShdw blurRad="38100" dist="38100" dir="2700000" algn="tl">
                  <a:srgbClr val="000000">
                    <a:alpha val="43137"/>
                  </a:srgbClr>
                </a:outerShdw>
              </a:effectLst>
            </a:rPr>
            <a:t>Continuar con la participación de la comunidad y las partes interesadas</a:t>
          </a:r>
          <a:endParaRPr lang="es-US" sz="2300" kern="1200" dirty="0">
            <a:solidFill>
              <a:schemeClr val="bg1"/>
            </a:solidFill>
            <a:effectLst>
              <a:outerShdw blurRad="38100" dist="38100" dir="2700000" algn="tl">
                <a:srgbClr val="000000">
                  <a:alpha val="43137"/>
                </a:srgbClr>
              </a:outerShdw>
            </a:effectLst>
          </a:endParaRPr>
        </a:p>
      </dsp:txBody>
      <dsp:txXfrm>
        <a:off x="242606" y="2327010"/>
        <a:ext cx="4043097" cy="1251879"/>
      </dsp:txXfrm>
    </dsp:sp>
    <dsp:sp modelId="{44ACD505-1909-465E-8BB2-C5A2068B7051}">
      <dsp:nvSpPr>
        <dsp:cNvPr id="0" name=""/>
        <dsp:cNvSpPr/>
      </dsp:nvSpPr>
      <dsp:spPr>
        <a:xfrm>
          <a:off x="4623278" y="2091"/>
          <a:ext cx="3374337" cy="2324918"/>
        </a:xfrm>
        <a:prstGeom prst="roundRect">
          <a:avLst/>
        </a:prstGeom>
        <a:blipFill dpi="0" rotWithShape="1">
          <a:blip xmlns:r="http://schemas.openxmlformats.org/officeDocument/2006/relationships" r:embed="rId2">
            <a:duotone>
              <a:schemeClr val="accent1">
                <a:shade val="45000"/>
                <a:satMod val="135000"/>
              </a:schemeClr>
              <a:prstClr val="white"/>
            </a:duotone>
          </a:blip>
          <a:srcRect/>
          <a:stretch>
            <a:fillRect l="15550" r="15550"/>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2D8D2-F760-4ECF-AEA8-4F86B83A1783}">
      <dsp:nvSpPr>
        <dsp:cNvPr id="0" name=""/>
        <dsp:cNvSpPr/>
      </dsp:nvSpPr>
      <dsp:spPr>
        <a:xfrm>
          <a:off x="4623278" y="2327010"/>
          <a:ext cx="3374337" cy="12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solidFill>
                <a:schemeClr val="bg1"/>
              </a:solidFill>
              <a:effectLst>
                <a:outerShdw blurRad="38100" dist="38100" dir="2700000" algn="tl">
                  <a:srgbClr val="000000">
                    <a:alpha val="43137"/>
                  </a:srgbClr>
                </a:outerShdw>
              </a:effectLst>
            </a:rPr>
            <a:t>Pulir el bosquejo del plan de red (primavera y verano 2018) </a:t>
          </a:r>
        </a:p>
      </dsp:txBody>
      <dsp:txXfrm>
        <a:off x="4623278" y="2327010"/>
        <a:ext cx="3374337" cy="125187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6726"/>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24" tIns="45712" rIns="91424" bIns="45712" rtlCol="0"/>
          <a:lstStyle>
            <a:lvl1pPr algn="r">
              <a:defRPr sz="1200"/>
            </a:lvl1pPr>
          </a:lstStyle>
          <a:p>
            <a:endParaRPr lang="en-US"/>
          </a:p>
        </p:txBody>
      </p:sp>
      <p:sp>
        <p:nvSpPr>
          <p:cNvPr id="4" name="Footer Placeholder 3"/>
          <p:cNvSpPr>
            <a:spLocks noGrp="1"/>
          </p:cNvSpPr>
          <p:nvPr>
            <p:ph type="ftr" sz="quarter" idx="2"/>
          </p:nvPr>
        </p:nvSpPr>
        <p:spPr>
          <a:xfrm>
            <a:off x="2" y="8829675"/>
            <a:ext cx="3038475" cy="466726"/>
          </a:xfrm>
          <a:prstGeom prst="rect">
            <a:avLst/>
          </a:prstGeom>
        </p:spPr>
        <p:txBody>
          <a:bodyPr vert="horz" lIns="91424" tIns="45712" rIns="91424" bIns="45712"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6"/>
          </a:xfrm>
          <a:prstGeom prst="rect">
            <a:avLst/>
          </a:prstGeom>
        </p:spPr>
        <p:txBody>
          <a:bodyPr vert="horz" lIns="91424" tIns="45712" rIns="91424" bIns="45712" rtlCol="0" anchor="b"/>
          <a:lstStyle>
            <a:lvl1pPr algn="r">
              <a:defRPr sz="1200"/>
            </a:lvl1pPr>
          </a:lstStyle>
          <a:p>
            <a:fld id="{D5E30B56-D5D7-4746-BC79-EA404B61B1C8}" type="slidenum">
              <a:rPr lang="en-US" smtClean="0"/>
              <a:t>‹#›</a:t>
            </a:fld>
            <a:endParaRPr lang="es-US"/>
          </a:p>
        </p:txBody>
      </p:sp>
    </p:spTree>
    <p:extLst>
      <p:ext uri="{BB962C8B-B14F-4D97-AF65-F5344CB8AC3E}">
        <p14:creationId xmlns:p14="http://schemas.microsoft.com/office/powerpoint/2010/main" val="173452859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6" tIns="46578" rIns="93156" bIns="46578" rtlCol="0"/>
          <a:lstStyle>
            <a:lvl1pPr algn="l">
              <a:defRPr sz="13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56" tIns="46578" rIns="93156" bIns="46578" rtlCol="0"/>
          <a:lstStyle>
            <a:lvl1pPr algn="r">
              <a:defRPr sz="13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6" tIns="46578" rIns="93156" bIns="4657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6" tIns="46578" rIns="93156" bIns="465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56" tIns="46578" rIns="93156" bIns="46578" rtlCol="0" anchor="b"/>
          <a:lstStyle>
            <a:lvl1pPr algn="l">
              <a:defRPr sz="13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56" tIns="46578" rIns="93156" bIns="46578" rtlCol="0" anchor="b"/>
          <a:lstStyle>
            <a:lvl1pPr algn="r">
              <a:defRPr sz="1300"/>
            </a:lvl1pPr>
          </a:lstStyle>
          <a:p>
            <a:fld id="{7588B1E3-C7BF-416A-8753-3CA2D747D0CA}" type="slidenum">
              <a:rPr lang="en-US" smtClean="0"/>
              <a:t>‹#›</a:t>
            </a:fld>
            <a:endParaRPr lang="es-US"/>
          </a:p>
        </p:txBody>
      </p:sp>
    </p:spTree>
    <p:extLst>
      <p:ext uri="{BB962C8B-B14F-4D97-AF65-F5344CB8AC3E}">
        <p14:creationId xmlns:p14="http://schemas.microsoft.com/office/powerpoint/2010/main" val="4177786004"/>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Imágenes de RTS Transit Center y clientes que observan un horario</a:t>
            </a:r>
            <a:endParaRPr lang="es-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396365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Zona de movilidad comunitaria: rutas fijas, asociaciones regionales, traslados compartidos en camionetas, servicios de traslados, etc. Adaptado a la demanda del mercado. Actualmente sin fondos.</a:t>
            </a:r>
          </a:p>
          <a:p>
            <a:r>
              <a:rPr lang="es-US" smtClean="0"/>
              <a:t>Distancia entre paradas de ¼ milla o punto a punto.</a:t>
            </a:r>
          </a:p>
          <a:p>
            <a:r>
              <a:rPr lang="es-US" smtClean="0"/>
              <a:t>Servicio prestado por autobuses pequeños o movilidad a demanda.</a:t>
            </a:r>
          </a:p>
          <a:p>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944848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Las áreas de zonas de movilidad comunitaria actualmente incluyen Greece, Lexington Ave (Ciudad de Rochester), Irondequoit, Webster, Henrietta y Brockport.</a:t>
            </a:r>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12779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 foto muestra los efectos de una red frecuente:</a:t>
            </a:r>
          </a:p>
          <a:p>
            <a:endParaRPr lang="es-US" dirty="0" smtClean="0"/>
          </a:p>
          <a:p>
            <a:r>
              <a:rPr lang="es-US" smtClean="0"/>
              <a:t>Actualmente, 0 clientes de los días de semana tienen acceso al servicio frecuente. Según el bosquejo propuesto, 32,900 clientes de días de semana tendrán acceso al servicio frecuente.</a:t>
            </a:r>
          </a:p>
          <a:p>
            <a:endParaRPr lang="es-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US" smtClean="0"/>
              <a:t>Actualmente, 0 personas tienen acceso al servicio frecuente. Con las modificaciones del bosquejo propuesto, 174,400 personas tendrán acceso al servicio frecuente.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US" smtClean="0"/>
              <a:t>Actualmente, 0 empleos tienen acceso al servicio frecuente (sobre la base de ½ milla). El bosquejo propone modificaciones que permitirán que 109,300 empleos tengan acceso al servicio frecuente (sobre la base de ½ milla).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baseline="0" dirty="0" smtClean="0"/>
          </a:p>
          <a:p>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16950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 imagen muestra la diferencia entre cuánto pueden viajar actualmente los clientes en determinados marcos horarios en comparación con la posibilidad según las recomendaciones propuestas.</a:t>
            </a:r>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52936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 imagen muestra un mapa que ilustra la descripción del texto</a:t>
            </a:r>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9315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 imagen muestra mapas de los nodos de conexión propuestos.</a:t>
            </a:r>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02212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Las imágenes muestran fotos de calles</a:t>
            </a:r>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25036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Se muestran íconos que ilustran los encabezados</a:t>
            </a:r>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260938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Aparecen íconos que ilustran el texto</a:t>
            </a:r>
            <a:endParaRPr lang="es-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48234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18712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 imagen muestra el progreso de la apertura a la comunidad</a:t>
            </a:r>
            <a:endParaRPr lang="es-US" dirty="0" smtClean="0"/>
          </a:p>
          <a:p>
            <a:pPr marL="228600" indent="-228600">
              <a:buAutoNum type="arabicParenR"/>
            </a:pPr>
            <a:r>
              <a:rPr lang="es-US" smtClean="0"/>
              <a:t>Establecimiento de metas y recopilaciones de aportes</a:t>
            </a:r>
          </a:p>
          <a:p>
            <a:pPr marL="228600" indent="-228600">
              <a:buAutoNum type="arabicParenR"/>
            </a:pPr>
            <a:r>
              <a:rPr lang="es-US" smtClean="0"/>
              <a:t>Análisis de datos e identificación de productos de servicio de transporte público</a:t>
            </a:r>
          </a:p>
          <a:p>
            <a:pPr marL="228600" indent="-228600">
              <a:buAutoNum type="arabicParenR"/>
            </a:pPr>
            <a:r>
              <a:rPr lang="es-US" smtClean="0"/>
              <a:t>Estructura de rutas de Reimagine RTS Estamos aquí</a:t>
            </a:r>
            <a:endParaRPr lang="es-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1769502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58476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78880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 imagen ilustra los principios rectores</a:t>
            </a:r>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47894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Las imágenes ilustran:</a:t>
            </a:r>
          </a:p>
          <a:p>
            <a:endParaRPr lang="es-US" dirty="0" smtClean="0"/>
          </a:p>
          <a:p>
            <a:endParaRPr lang="es-US" dirty="0" smtClean="0"/>
          </a:p>
          <a:p>
            <a:r>
              <a:rPr lang="es-US" smtClean="0"/>
              <a:t>Frecuente: servicio que recorre los principales corredores de uso mixto con puntos de transferencia a otras rutas</a:t>
            </a:r>
          </a:p>
          <a:p>
            <a:r>
              <a:rPr lang="es-US" smtClean="0"/>
              <a:t>Intervalos durante todo el día, desde las 5 a. m. hasta la medianoche, de lunes a viernes, y de 6 a. m. a medianoche, los fines de semana.</a:t>
            </a:r>
            <a:r>
              <a:t/>
            </a:r>
            <a:br/>
            <a:r>
              <a:rPr lang="es-US" smtClean="0"/>
              <a:t>Servicio frecuente de 15 minutos, de 6 a. m. a 6 p. m. los días de semana.</a:t>
            </a:r>
          </a:p>
          <a:p>
            <a:r>
              <a:rPr lang="es-US" smtClean="0"/>
              <a:t>Distancia entre paradas de autobús de 1/4 a 1/3 milla.</a:t>
            </a:r>
          </a:p>
          <a:p>
            <a:r>
              <a:rPr lang="es-US" smtClean="0"/>
              <a:t>Servicio prestado por autobuses articulados y autobuses estándares.</a:t>
            </a:r>
          </a:p>
          <a:p>
            <a:endParaRPr lang="es-US" baseline="0" dirty="0" smtClean="0"/>
          </a:p>
          <a:p>
            <a:r>
              <a:rPr lang="es-US" smtClean="0"/>
              <a:t>Local: servicio de autobús que proporciona circulación dentro de los barrios, conectándolos a la red frecuente de transporte público</a:t>
            </a:r>
          </a:p>
          <a:p>
            <a:r>
              <a:rPr lang="es-US" smtClean="0"/>
              <a:t>Servicio activo durante todo el día, desde las 5 a. m. hasta la medianoche, de lunes a viernes, y de 6 a. m. a medianoche, los fines de semana.</a:t>
            </a:r>
          </a:p>
          <a:p>
            <a:r>
              <a:rPr lang="es-US" smtClean="0"/>
              <a:t>Frecuencia de 30 a 60 minutos.</a:t>
            </a:r>
          </a:p>
          <a:p>
            <a:r>
              <a:rPr lang="es-US" smtClean="0"/>
              <a:t>De 6 a. m. a 6 p. m. los días de semana, con frecuencia de 30 minutos.</a:t>
            </a:r>
          </a:p>
          <a:p>
            <a:r>
              <a:rPr lang="es-US" smtClean="0"/>
              <a:t>Distancia entre paradas de ¼ milla.</a:t>
            </a:r>
          </a:p>
          <a:p>
            <a:r>
              <a:rPr lang="es-US" smtClean="0"/>
              <a:t>Servicio prestado por autobuses estándares.</a:t>
            </a:r>
          </a:p>
          <a:p>
            <a:endParaRPr lang="es-US" baseline="0" dirty="0" smtClean="0"/>
          </a:p>
          <a:p>
            <a:r>
              <a:rPr lang="es-US" smtClean="0"/>
              <a:t>Zona de movilidad comunitaria: rutas fijas, asociaciones regionales, traslados compartidos en camionetas, servicios de traslados, etc. Adaptado a la demanda del mercado. Actualmente sin fondos.</a:t>
            </a:r>
          </a:p>
          <a:p>
            <a:r>
              <a:rPr lang="es-US" smtClean="0"/>
              <a:t>Distancia entre paradas de ¼ milla o punto a punto.</a:t>
            </a:r>
          </a:p>
          <a:p>
            <a:r>
              <a:rPr lang="es-US" smtClean="0"/>
              <a:t>Servicio prestado por autobuses pequeños o movilidad a demanda.</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97594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Frecuente: servicio que recorre los principales corredores de uso mixto con puntos de transferencia a otras rutas</a:t>
            </a:r>
          </a:p>
          <a:p>
            <a:r>
              <a:rPr lang="es-US" smtClean="0"/>
              <a:t>Intervalos durante todo el día, desde las 5 a. m. hasta la medianoche, de lunes a viernes, y de 6 a. m. a medianoche, los fines de semana.</a:t>
            </a:r>
            <a:r>
              <a:t/>
            </a:r>
            <a:br/>
            <a:r>
              <a:rPr lang="es-US" smtClean="0"/>
              <a:t>Servicio frecuente de 15 minutos, de 6 a. m. a 6 p. m. los días de semana.</a:t>
            </a:r>
          </a:p>
          <a:p>
            <a:r>
              <a:rPr lang="es-US" smtClean="0"/>
              <a:t>Distancia entre paradas de autobús de 1/4 a 1/3 milla.</a:t>
            </a:r>
          </a:p>
          <a:p>
            <a:r>
              <a:rPr lang="es-US" smtClean="0"/>
              <a:t>Servicio prestado por autobuses articulados y autobuses estándares.</a:t>
            </a:r>
          </a:p>
          <a:p>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25665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mtClean="0"/>
              <a:t>Local: servicio de autobús que proporciona circulación dentro de los barrios, conectándolos a la red frecuente de transporte público</a:t>
            </a:r>
          </a:p>
          <a:p>
            <a:r>
              <a:rPr lang="es-US" smtClean="0"/>
              <a:t>Servicio activo durante todo el día, desde las 5 a. m. hasta la medianoche, de lunes a viernes, y de 6 a. m. a medianoche, los fines de semana.</a:t>
            </a:r>
          </a:p>
          <a:p>
            <a:r>
              <a:rPr lang="es-US" smtClean="0"/>
              <a:t>Frecuencia de 30 a 60 minutos.</a:t>
            </a:r>
          </a:p>
          <a:p>
            <a:r>
              <a:rPr lang="es-US" smtClean="0"/>
              <a:t>De 6 a. m. a 6 p. m. los días de semana, con frecuencia de 30 minutos.</a:t>
            </a:r>
          </a:p>
          <a:p>
            <a:r>
              <a:rPr lang="es-US" smtClean="0"/>
              <a:t>Distancia entre paradas de ¼ milla.</a:t>
            </a:r>
          </a:p>
          <a:p>
            <a:r>
              <a:rPr lang="es-US" smtClean="0"/>
              <a:t>Servicio prestado por autobuses estándares.</a:t>
            </a:r>
          </a:p>
          <a:p>
            <a:endParaRPr lang="es-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156640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1097280" y="6459785"/>
            <a:ext cx="2472271" cy="365125"/>
          </a:xfrm>
          <a:prstGeom prst="rect">
            <a:avLst/>
          </a:prstGeom>
        </p:spPr>
        <p:txBody>
          <a:bodyPr/>
          <a:lstStyle>
            <a:lvl1pPr>
              <a:defRPr>
                <a:latin typeface="Arial" panose="020B0604020202020204" pitchFamily="34" charset="0"/>
                <a:cs typeface="Arial" panose="020B0604020202020204" pitchFamily="34" charset="0"/>
              </a:defRPr>
            </a:lvl1pPr>
          </a:lstStyle>
          <a:p>
            <a:fld id="{7B8DAA5F-1394-4046-8797-BBFD82BB5424}" type="datetime1">
              <a:rPr lang="en-US" smtClean="0"/>
              <a:t>5/17/2018</a:t>
            </a:fld>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10586258" y="6444545"/>
            <a:ext cx="1312025"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77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97280" y="6535286"/>
            <a:ext cx="2472271" cy="365125"/>
          </a:xfrm>
          <a:prstGeom prst="rect">
            <a:avLst/>
          </a:prstGeom>
        </p:spPr>
        <p:txBody>
          <a:bodyPr/>
          <a:lstStyle>
            <a:lvl1pPr>
              <a:defRPr>
                <a:latin typeface="Arial" panose="020B0604020202020204" pitchFamily="34" charset="0"/>
                <a:cs typeface="Arial" panose="020B0604020202020204" pitchFamily="34" charset="0"/>
              </a:defRPr>
            </a:lvl1pPr>
          </a:lstStyle>
          <a:p>
            <a:fld id="{03D8933D-A273-47DE-B49B-61BF0FC8440C}" type="datetime1">
              <a:rPr lang="en-US" smtClean="0"/>
              <a:t>5/17/2018</a:t>
            </a:fld>
            <a:endParaRPr lang="en-US" dirty="0"/>
          </a:p>
        </p:txBody>
      </p:sp>
      <p:sp>
        <p:nvSpPr>
          <p:cNvPr id="5" name="Footer Placeholder 4"/>
          <p:cNvSpPr>
            <a:spLocks noGrp="1"/>
          </p:cNvSpPr>
          <p:nvPr>
            <p:ph type="ftr" sz="quarter" idx="11"/>
          </p:nvPr>
        </p:nvSpPr>
        <p:spPr>
          <a:xfrm>
            <a:off x="3686185" y="6535286"/>
            <a:ext cx="4822804"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10586258" y="6520046"/>
            <a:ext cx="1312025"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89616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lvl1pPr>
              <a:defRPr>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97280" y="6459785"/>
            <a:ext cx="2472271" cy="365125"/>
          </a:xfrm>
          <a:prstGeom prst="rect">
            <a:avLst/>
          </a:prstGeom>
        </p:spPr>
        <p:txBody>
          <a:bodyPr/>
          <a:lstStyle>
            <a:lvl1pPr>
              <a:defRPr>
                <a:latin typeface="Arial" panose="020B0604020202020204" pitchFamily="34" charset="0"/>
                <a:cs typeface="Arial" panose="020B0604020202020204" pitchFamily="34" charset="0"/>
              </a:defRPr>
            </a:lvl1pPr>
          </a:lstStyle>
          <a:p>
            <a:fld id="{E88A13F9-26C7-4DD2-8617-893A3B3E0BDD}" type="datetime1">
              <a:rPr lang="en-US" smtClean="0"/>
              <a:t>5/17/2018</a:t>
            </a:fld>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10586258" y="6444545"/>
            <a:ext cx="1312025"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1741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3733">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3733">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BF19A682-219C-4132-8A8C-D9398D2EBC3D}" type="datetime1">
              <a:rPr lang="en-US" smtClean="0"/>
              <a:t>5/17/2018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7" name="Title Placeholder 1"/>
          <p:cNvSpPr>
            <a:spLocks noGrp="1"/>
          </p:cNvSpPr>
          <p:nvPr>
            <p:ph type="title"/>
          </p:nvPr>
        </p:nvSpPr>
        <p:spPr>
          <a:xfrm>
            <a:off x="1234909" y="0"/>
            <a:ext cx="10957092" cy="1168533"/>
          </a:xfrm>
          <a:prstGeom prst="rect">
            <a:avLst/>
          </a:prstGeom>
          <a:solidFill>
            <a:srgbClr val="2D6BA3"/>
          </a:solidFill>
        </p:spPr>
        <p:txBody>
          <a:bodyPr vert="horz" lIns="91440" tIns="45720" rIns="91440" bIns="45720" rtlCol="0" anchor="ctr">
            <a:noAutofit/>
          </a:bodyPr>
          <a:lstStyle>
            <a:lvl1pPr>
              <a:defRPr>
                <a:solidFill>
                  <a:schemeClr val="accent6"/>
                </a:solidFill>
                <a:latin typeface="Arial" panose="020B0604020202020204" pitchFamily="34" charset="0"/>
                <a:cs typeface="Arial" panose="020B0604020202020204" pitchFamily="34" charset="0"/>
              </a:defRPr>
            </a:lvl1pPr>
          </a:lstStyle>
          <a:p>
            <a:endParaRPr lang="en-US" dirty="0"/>
          </a:p>
        </p:txBody>
      </p:sp>
      <p:sp>
        <p:nvSpPr>
          <p:cNvPr id="10" name="Text Placeholder 5"/>
          <p:cNvSpPr>
            <a:spLocks noGrp="1"/>
          </p:cNvSpPr>
          <p:nvPr>
            <p:ph type="body" sz="quarter" idx="12"/>
          </p:nvPr>
        </p:nvSpPr>
        <p:spPr>
          <a:xfrm>
            <a:off x="0" y="0"/>
            <a:ext cx="1178984" cy="1168400"/>
          </a:xfrm>
          <a:solidFill>
            <a:srgbClr val="2D6BA3"/>
          </a:solidFill>
        </p:spPr>
        <p:txBody>
          <a:bodyPr anchor="ctr"/>
          <a:lstStyle>
            <a:lvl1pPr algn="ctr">
              <a:buNone/>
              <a:defRPr sz="4267">
                <a:solidFill>
                  <a:schemeClr val="accent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Slide Number Placeholder 5"/>
          <p:cNvSpPr>
            <a:spLocks noGrp="1"/>
          </p:cNvSpPr>
          <p:nvPr>
            <p:ph type="sldNum" sz="quarter" idx="13"/>
          </p:nvPr>
        </p:nvSpPr>
        <p:spPr>
          <a:xfrm>
            <a:off x="10586258" y="6520046"/>
            <a:ext cx="1312025" cy="365125"/>
          </a:xfrm>
          <a:prstGeom prst="rect">
            <a:avLst/>
          </a:prstGeom>
        </p:spPr>
        <p:txBody>
          <a:bodyPr/>
          <a:lstStyle>
            <a:lvl1pPr>
              <a:defRPr>
                <a:latin typeface="Arial" panose="020B0604020202020204" pitchFamily="34" charset="0"/>
                <a:cs typeface="Arial" panose="020B0604020202020204" pitchFamily="34" charset="0"/>
              </a:defRPr>
            </a:lvl1p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3412394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858" y="-438776"/>
            <a:ext cx="10058400" cy="1450757"/>
          </a:xfrm>
        </p:spPr>
        <p:txBody>
          <a:bodyPr>
            <a:normAutofit/>
          </a:bodyPr>
          <a:lstStyle>
            <a:lvl1pPr marL="0">
              <a:defRPr sz="4000">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336550" indent="-336550">
              <a:defRPr sz="2800">
                <a:latin typeface="Arial" panose="020B0604020202020204" pitchFamily="34" charset="0"/>
                <a:cs typeface="Arial" panose="020B0604020202020204" pitchFamily="34" charset="0"/>
              </a:defRPr>
            </a:lvl1pPr>
            <a:lvl2pPr marL="746125" indent="-288925">
              <a:buFont typeface="Wingdings" charset="2"/>
              <a:buChar char="§"/>
              <a:defRPr sz="2400">
                <a:latin typeface="Arial" panose="020B0604020202020204" pitchFamily="34" charset="0"/>
                <a:cs typeface="Arial" panose="020B0604020202020204" pitchFamily="34" charset="0"/>
              </a:defRPr>
            </a:lvl2pPr>
            <a:lvl3pPr marL="685800" indent="-228600">
              <a:buClr>
                <a:schemeClr val="accent2"/>
              </a:buClr>
              <a:buFont typeface="Calibri" panose="020F0502020204030204" pitchFamily="34" charset="0"/>
              <a:buChar cha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586258" y="6520046"/>
            <a:ext cx="1312025" cy="365125"/>
          </a:xfrm>
          <a:prstGeom prst="rect">
            <a:avLst/>
          </a:prstGeom>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015071759"/>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790B955-E76C-46E4-AD39-858FDB2679BE}"/>
              </a:ext>
            </a:extLst>
          </p:cNvPr>
          <p:cNvPicPr>
            <a:picLocks noChangeAspect="1"/>
          </p:cNvPicPr>
          <p:nvPr userDrawn="1"/>
        </p:nvPicPr>
        <p:blipFill>
          <a:blip r:embed="rId2"/>
          <a:stretch>
            <a:fillRect/>
          </a:stretch>
        </p:blipFill>
        <p:spPr>
          <a:xfrm>
            <a:off x="0" y="-1"/>
            <a:ext cx="9144000" cy="7340367"/>
          </a:xfrm>
          <a:prstGeom prst="rect">
            <a:avLst/>
          </a:prstGeom>
        </p:spPr>
      </p:pic>
      <p:pic>
        <p:nvPicPr>
          <p:cNvPr id="11" name="Picture 10">
            <a:extLst>
              <a:ext uri="{FF2B5EF4-FFF2-40B4-BE49-F238E27FC236}">
                <a16:creationId xmlns="" xmlns:a16="http://schemas.microsoft.com/office/drawing/2014/main" id="{57511305-9047-4796-AA1E-265A01205548}"/>
              </a:ext>
            </a:extLst>
          </p:cNvPr>
          <p:cNvPicPr>
            <a:picLocks noChangeAspect="1"/>
          </p:cNvPicPr>
          <p:nvPr userDrawn="1"/>
        </p:nvPicPr>
        <p:blipFill rotWithShape="1">
          <a:blip r:embed="rId3"/>
          <a:srcRect l="21464"/>
          <a:stretch/>
        </p:blipFill>
        <p:spPr>
          <a:xfrm>
            <a:off x="1510018" y="0"/>
            <a:ext cx="10740705" cy="6858000"/>
          </a:xfrm>
          <a:prstGeom prst="rect">
            <a:avLst/>
          </a:prstGeom>
        </p:spPr>
      </p:pic>
      <p:sp>
        <p:nvSpPr>
          <p:cNvPr id="2" name="Title 1"/>
          <p:cNvSpPr>
            <a:spLocks noGrp="1"/>
          </p:cNvSpPr>
          <p:nvPr>
            <p:ph type="title"/>
          </p:nvPr>
        </p:nvSpPr>
        <p:spPr>
          <a:xfrm>
            <a:off x="1789042" y="758952"/>
            <a:ext cx="9366637" cy="3566160"/>
          </a:xfrm>
        </p:spPr>
        <p:txBody>
          <a:bodyPr anchor="b" anchorCtr="0">
            <a:normAutofit/>
          </a:bodyPr>
          <a:lstStyle>
            <a:lvl1pPr>
              <a:lnSpc>
                <a:spcPct val="85000"/>
              </a:lnSpc>
              <a:defRPr sz="8000" b="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789042" y="4453128"/>
            <a:ext cx="9366638" cy="1143000"/>
          </a:xfrm>
        </p:spPr>
        <p:txBody>
          <a:bodyPr lIns="91440" rIns="91440" anchor="t" anchorCtr="0">
            <a:normAutofit/>
          </a:bodyPr>
          <a:lstStyle>
            <a:lvl1pPr marL="0" indent="0">
              <a:buNone/>
              <a:defRPr sz="2400" cap="all" spc="200" baseline="0">
                <a:solidFill>
                  <a:schemeClr val="tx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10879975" y="6547738"/>
            <a:ext cx="1312025" cy="365125"/>
          </a:xfrm>
          <a:prstGeom prst="rect">
            <a:avLst/>
          </a:prstGeom>
        </p:spPr>
        <p:txBody>
          <a:bodyPr/>
          <a:lstStyle/>
          <a:p>
            <a:fld id="{4FAB73BC-B049-4115-A692-8D63A059BFB8}" type="slidenum">
              <a:rPr lang="en-US" smtClean="0"/>
              <a:t>‹#›</a:t>
            </a:fld>
            <a:endParaRPr lang="en-US" dirty="0"/>
          </a:p>
        </p:txBody>
      </p:sp>
      <p:cxnSp>
        <p:nvCxnSpPr>
          <p:cNvPr id="9" name="Straight Connector 8"/>
          <p:cNvCxnSpPr/>
          <p:nvPr/>
        </p:nvCxnSpPr>
        <p:spPr>
          <a:xfrm>
            <a:off x="1669053"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96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lvl1pPr>
              <a:defRPr>
                <a:latin typeface="Arial" panose="020B0604020202020204" pitchFamily="34" charset="0"/>
                <a:cs typeface="Arial" panose="020B0604020202020204" pitchFamily="34" charset="0"/>
              </a:defRPr>
            </a:lvl1pPr>
            <a:lvl2pPr marL="384048" indent="-182880">
              <a:buFont typeface="Wingdings" charset="2"/>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1pPr>
              <a:defRPr>
                <a:latin typeface="Arial" panose="020B0604020202020204" pitchFamily="34" charset="0"/>
                <a:cs typeface="Arial" panose="020B0604020202020204" pitchFamily="34" charset="0"/>
              </a:defRPr>
            </a:lvl1pPr>
            <a:lvl2pPr marL="384048" indent="-182880">
              <a:buFont typeface="Wingdings" charset="2"/>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097280" y="6535286"/>
            <a:ext cx="2472271" cy="365125"/>
          </a:xfrm>
          <a:prstGeom prst="rect">
            <a:avLst/>
          </a:prstGeom>
        </p:spPr>
        <p:txBody>
          <a:bodyPr/>
          <a:lstStyle>
            <a:lvl1pPr>
              <a:defRPr>
                <a:latin typeface="Arial" panose="020B0604020202020204" pitchFamily="34" charset="0"/>
                <a:cs typeface="Arial" panose="020B0604020202020204" pitchFamily="34" charset="0"/>
              </a:defRPr>
            </a:lvl1pPr>
          </a:lstStyle>
          <a:p>
            <a:fld id="{F8F8D925-8F87-4FA8-9CD0-9FD792F38438}" type="datetime1">
              <a:rPr lang="en-US" smtClean="0"/>
              <a:t>5/17/2018</a:t>
            </a:fld>
            <a:endParaRPr lang="en-US" dirty="0"/>
          </a:p>
        </p:txBody>
      </p:sp>
      <p:sp>
        <p:nvSpPr>
          <p:cNvPr id="6" name="Footer Placeholder 5"/>
          <p:cNvSpPr>
            <a:spLocks noGrp="1"/>
          </p:cNvSpPr>
          <p:nvPr>
            <p:ph type="ftr" sz="quarter" idx="11"/>
          </p:nvPr>
        </p:nvSpPr>
        <p:spPr>
          <a:xfrm>
            <a:off x="3686185" y="6535286"/>
            <a:ext cx="4822804"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586258" y="6520046"/>
            <a:ext cx="1312025"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1624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1114058" y="6535286"/>
            <a:ext cx="2472271" cy="365125"/>
          </a:xfrm>
          <a:prstGeom prst="rect">
            <a:avLst/>
          </a:prstGeom>
        </p:spPr>
        <p:txBody>
          <a:bodyPr/>
          <a:lstStyle>
            <a:lvl1pPr>
              <a:defRPr>
                <a:latin typeface="Arial" panose="020B0604020202020204" pitchFamily="34" charset="0"/>
                <a:cs typeface="Arial" panose="020B0604020202020204" pitchFamily="34" charset="0"/>
              </a:defRPr>
            </a:lvl1pPr>
          </a:lstStyle>
          <a:p>
            <a:fld id="{9553FAC8-0D91-4500-AE16-9B573402C2B9}" type="datetime1">
              <a:rPr lang="en-US" smtClean="0"/>
              <a:t>5/17/2018</a:t>
            </a:fld>
            <a:endParaRPr lang="en-US" dirty="0"/>
          </a:p>
        </p:txBody>
      </p:sp>
      <p:sp>
        <p:nvSpPr>
          <p:cNvPr id="8" name="Footer Placeholder 7"/>
          <p:cNvSpPr>
            <a:spLocks noGrp="1"/>
          </p:cNvSpPr>
          <p:nvPr>
            <p:ph type="ftr" sz="quarter" idx="11"/>
          </p:nvPr>
        </p:nvSpPr>
        <p:spPr>
          <a:xfrm>
            <a:off x="3686185" y="6535286"/>
            <a:ext cx="4822804"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10586258" y="6520046"/>
            <a:ext cx="1312025"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95805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1097280" y="6535286"/>
            <a:ext cx="2472271" cy="365125"/>
          </a:xfrm>
          <a:prstGeom prst="rect">
            <a:avLst/>
          </a:prstGeom>
        </p:spPr>
        <p:txBody>
          <a:bodyPr/>
          <a:lstStyle>
            <a:lvl1pPr>
              <a:defRPr>
                <a:latin typeface="Arial" panose="020B0604020202020204" pitchFamily="34" charset="0"/>
                <a:cs typeface="Arial" panose="020B0604020202020204" pitchFamily="34" charset="0"/>
              </a:defRPr>
            </a:lvl1pPr>
          </a:lstStyle>
          <a:p>
            <a:fld id="{903E4525-F28B-43A2-959C-0AAE7916E7A1}" type="datetime1">
              <a:rPr lang="en-US" smtClean="0"/>
              <a:t>5/17/2018</a:t>
            </a:fld>
            <a:endParaRPr lang="en-US" dirty="0"/>
          </a:p>
        </p:txBody>
      </p:sp>
      <p:sp>
        <p:nvSpPr>
          <p:cNvPr id="4" name="Footer Placeholder 3"/>
          <p:cNvSpPr>
            <a:spLocks noGrp="1"/>
          </p:cNvSpPr>
          <p:nvPr>
            <p:ph type="ftr" sz="quarter" idx="11"/>
          </p:nvPr>
        </p:nvSpPr>
        <p:spPr>
          <a:xfrm>
            <a:off x="3686185" y="6535286"/>
            <a:ext cx="4822804"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10586258" y="6520046"/>
            <a:ext cx="1312025"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35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lvl1pPr>
              <a:defRPr>
                <a:latin typeface="Arial" panose="020B0604020202020204" pitchFamily="34" charset="0"/>
                <a:cs typeface="Arial" panose="020B0604020202020204" pitchFamily="34" charset="0"/>
              </a:defRPr>
            </a:lvl1pPr>
          </a:lstStyle>
          <a:p>
            <a:fld id="{FDBFCB31-B05B-43D3-B77B-75FBE1BB5FE6}" type="datetime1">
              <a:rPr lang="en-US" smtClean="0"/>
              <a:t>5/17/2018</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latin typeface="Arial" panose="020B0604020202020204" pitchFamily="34" charset="0"/>
                <a:cs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10586258" y="6444545"/>
            <a:ext cx="1312025"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565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E57C890-D9CF-4CA6-A055-081C931DA101}"/>
              </a:ext>
            </a:extLst>
          </p:cNvPr>
          <p:cNvPicPr>
            <a:picLocks noChangeAspect="1"/>
          </p:cNvPicPr>
          <p:nvPr userDrawn="1"/>
        </p:nvPicPr>
        <p:blipFill>
          <a:blip r:embed="rId2"/>
          <a:stretch>
            <a:fillRect/>
          </a:stretch>
        </p:blipFill>
        <p:spPr>
          <a:xfrm>
            <a:off x="0" y="0"/>
            <a:ext cx="9144000" cy="7365534"/>
          </a:xfrm>
          <a:prstGeom prst="rect">
            <a:avLst/>
          </a:prstGeom>
        </p:spPr>
      </p:pic>
      <p:pic>
        <p:nvPicPr>
          <p:cNvPr id="12" name="Picture 11">
            <a:extLst>
              <a:ext uri="{FF2B5EF4-FFF2-40B4-BE49-F238E27FC236}">
                <a16:creationId xmlns="" xmlns:a16="http://schemas.microsoft.com/office/drawing/2014/main" id="{401614AD-8F6E-4CB4-B14B-3269479580FC}"/>
              </a:ext>
            </a:extLst>
          </p:cNvPr>
          <p:cNvPicPr>
            <a:picLocks noChangeAspect="1"/>
          </p:cNvPicPr>
          <p:nvPr userDrawn="1"/>
        </p:nvPicPr>
        <p:blipFill rotWithShape="1">
          <a:blip r:embed="rId3"/>
          <a:srcRect l="21464"/>
          <a:stretch/>
        </p:blipFill>
        <p:spPr>
          <a:xfrm>
            <a:off x="1501629" y="0"/>
            <a:ext cx="10690371" cy="6858000"/>
          </a:xfrm>
          <a:prstGeom prst="rect">
            <a:avLst/>
          </a:prstGeom>
        </p:spPr>
      </p:pic>
      <p:sp>
        <p:nvSpPr>
          <p:cNvPr id="13" name="Title 1">
            <a:extLst>
              <a:ext uri="{FF2B5EF4-FFF2-40B4-BE49-F238E27FC236}">
                <a16:creationId xmlns="" xmlns:a16="http://schemas.microsoft.com/office/drawing/2014/main" id="{04E155E5-D1C4-4D3A-94DA-0C62AAE77CF4}"/>
              </a:ext>
            </a:extLst>
          </p:cNvPr>
          <p:cNvSpPr>
            <a:spLocks noGrp="1"/>
          </p:cNvSpPr>
          <p:nvPr>
            <p:ph type="title"/>
          </p:nvPr>
        </p:nvSpPr>
        <p:spPr>
          <a:xfrm>
            <a:off x="1798320" y="594359"/>
            <a:ext cx="3200400" cy="2286000"/>
          </a:xfrm>
        </p:spPr>
        <p:txBody>
          <a:bodyPr anchor="b">
            <a:normAutofit/>
          </a:bodyPr>
          <a:lstStyle>
            <a:lvl1pPr>
              <a:defRPr sz="36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Content Placeholder 2">
            <a:extLst>
              <a:ext uri="{FF2B5EF4-FFF2-40B4-BE49-F238E27FC236}">
                <a16:creationId xmlns="" xmlns:a16="http://schemas.microsoft.com/office/drawing/2014/main" id="{7B6716DD-17AA-4837-9D18-5534D6871B1D}"/>
              </a:ext>
            </a:extLst>
          </p:cNvPr>
          <p:cNvSpPr>
            <a:spLocks noGrp="1"/>
          </p:cNvSpPr>
          <p:nvPr>
            <p:ph idx="1"/>
          </p:nvPr>
        </p:nvSpPr>
        <p:spPr>
          <a:xfrm>
            <a:off x="5349240" y="1047404"/>
            <a:ext cx="6492240" cy="5257800"/>
          </a:xfrm>
        </p:spPr>
        <p:txBody>
          <a:bodyPr/>
          <a:lstStyle>
            <a:lvl1pPr marL="91440" indent="-91440">
              <a:buClr>
                <a:srgbClr val="FC6719"/>
              </a:buClr>
              <a:buFont typeface="Courier New" panose="02070309020205020404" pitchFamily="49" charset="0"/>
              <a:buChar char="o"/>
              <a:defRPr>
                <a:latin typeface="Arial" panose="020B0604020202020204" pitchFamily="34" charset="0"/>
                <a:cs typeface="Arial" panose="020B0604020202020204" pitchFamily="34" charset="0"/>
              </a:defRPr>
            </a:lvl1pPr>
            <a:lvl2pPr marL="384048" indent="-182880">
              <a:buClr>
                <a:srgbClr val="FC6719"/>
              </a:buClr>
              <a:buFont typeface="Courier New" panose="02070309020205020404" pitchFamily="49" charset="0"/>
              <a:buChar char="o"/>
              <a:defRPr>
                <a:latin typeface="Arial" panose="020B0604020202020204" pitchFamily="34" charset="0"/>
                <a:cs typeface="Arial" panose="020B0604020202020204" pitchFamily="34" charset="0"/>
              </a:defRPr>
            </a:lvl2pPr>
            <a:lvl3pPr marL="566928" indent="-182880">
              <a:buClr>
                <a:srgbClr val="FC6719"/>
              </a:buClr>
              <a:buFont typeface="Courier New" panose="02070309020205020404" pitchFamily="49" charset="0"/>
              <a:buChar char="o"/>
              <a:defRPr>
                <a:latin typeface="Arial" panose="020B0604020202020204" pitchFamily="34" charset="0"/>
                <a:cs typeface="Arial" panose="020B0604020202020204" pitchFamily="34" charset="0"/>
              </a:defRPr>
            </a:lvl3pPr>
            <a:lvl4pPr marL="749808" indent="-182880">
              <a:buClr>
                <a:srgbClr val="FC6719"/>
              </a:buClr>
              <a:buFont typeface="Courier New" panose="02070309020205020404" pitchFamily="49" charset="0"/>
              <a:buChar char="o"/>
              <a:defRPr>
                <a:latin typeface="Arial" panose="020B0604020202020204" pitchFamily="34" charset="0"/>
                <a:cs typeface="Arial" panose="020B0604020202020204" pitchFamily="34" charset="0"/>
              </a:defRPr>
            </a:lvl4pPr>
            <a:lvl5pPr marL="932688" indent="-182880">
              <a:buClr>
                <a:srgbClr val="FC6719"/>
              </a:buClr>
              <a:buFont typeface="Courier New" panose="02070309020205020404" pitchFamily="49" charset="0"/>
              <a:buChar char="o"/>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4">
            <a:extLst>
              <a:ext uri="{FF2B5EF4-FFF2-40B4-BE49-F238E27FC236}">
                <a16:creationId xmlns="" xmlns:a16="http://schemas.microsoft.com/office/drawing/2014/main" id="{B8D15B9A-2ECF-4428-AA09-A41D2C281AF3}"/>
              </a:ext>
            </a:extLst>
          </p:cNvPr>
          <p:cNvSpPr>
            <a:spLocks noGrp="1"/>
          </p:cNvSpPr>
          <p:nvPr>
            <p:ph type="dt" sz="half" idx="10"/>
          </p:nvPr>
        </p:nvSpPr>
        <p:spPr>
          <a:xfrm>
            <a:off x="1405080" y="6568376"/>
            <a:ext cx="261851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04AC3819-9360-4CD5-BC85-2AE8E20EA836}" type="datetime1">
              <a:rPr lang="en-US" smtClean="0"/>
              <a:t>5/17/2018</a:t>
            </a:fld>
            <a:endParaRPr lang="en-US" dirty="0"/>
          </a:p>
        </p:txBody>
      </p:sp>
      <p:sp>
        <p:nvSpPr>
          <p:cNvPr id="16" name="Footer Placeholder 5">
            <a:extLst>
              <a:ext uri="{FF2B5EF4-FFF2-40B4-BE49-F238E27FC236}">
                <a16:creationId xmlns="" xmlns:a16="http://schemas.microsoft.com/office/drawing/2014/main" id="{BC45FA5C-765A-45EA-885D-3A6B8A5018BA}"/>
              </a:ext>
            </a:extLst>
          </p:cNvPr>
          <p:cNvSpPr>
            <a:spLocks noGrp="1"/>
          </p:cNvSpPr>
          <p:nvPr>
            <p:ph type="ftr" sz="quarter" idx="11"/>
          </p:nvPr>
        </p:nvSpPr>
        <p:spPr>
          <a:xfrm>
            <a:off x="4800600" y="6535286"/>
            <a:ext cx="4648200" cy="365125"/>
          </a:xfrm>
          <a:prstGeom prst="rect">
            <a:avLst/>
          </a:prstGeom>
        </p:spPr>
        <p:txBody>
          <a:bodyPr/>
          <a:lstStyle>
            <a:lvl1pPr algn="l">
              <a:defRPr>
                <a:solidFill>
                  <a:schemeClr val="tx2"/>
                </a:solidFill>
                <a:latin typeface="Arial" panose="020B0604020202020204" pitchFamily="34" charset="0"/>
                <a:cs typeface="Arial" panose="020B0604020202020204" pitchFamily="34" charset="0"/>
              </a:defRPr>
            </a:lvl1pPr>
          </a:lstStyle>
          <a:p>
            <a:endParaRPr lang="en-US" dirty="0"/>
          </a:p>
        </p:txBody>
      </p:sp>
      <p:sp>
        <p:nvSpPr>
          <p:cNvPr id="17" name="Slide Number Placeholder 6">
            <a:extLst>
              <a:ext uri="{FF2B5EF4-FFF2-40B4-BE49-F238E27FC236}">
                <a16:creationId xmlns="" xmlns:a16="http://schemas.microsoft.com/office/drawing/2014/main" id="{8D54D7E7-00E2-4F33-82C8-AEB423AC045E}"/>
              </a:ext>
            </a:extLst>
          </p:cNvPr>
          <p:cNvSpPr>
            <a:spLocks noGrp="1"/>
          </p:cNvSpPr>
          <p:nvPr>
            <p:ph type="sldNum" sz="quarter" idx="12"/>
          </p:nvPr>
        </p:nvSpPr>
        <p:spPr>
          <a:xfrm>
            <a:off x="9900458" y="6560453"/>
            <a:ext cx="1312025" cy="365125"/>
          </a:xfrm>
        </p:spPr>
        <p:txBody>
          <a:bodyPr/>
          <a:lstStyle>
            <a:lvl1pPr>
              <a:defRPr>
                <a:solidFill>
                  <a:schemeClr val="tx2"/>
                </a:solidFill>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
        <p:nvSpPr>
          <p:cNvPr id="18" name="Text Placeholder 3">
            <a:extLst>
              <a:ext uri="{FF2B5EF4-FFF2-40B4-BE49-F238E27FC236}">
                <a16:creationId xmlns="" xmlns:a16="http://schemas.microsoft.com/office/drawing/2014/main" id="{0A1EFDD6-A77B-49F4-AFBC-46FCFA1E68B2}"/>
              </a:ext>
            </a:extLst>
          </p:cNvPr>
          <p:cNvSpPr>
            <a:spLocks noGrp="1"/>
          </p:cNvSpPr>
          <p:nvPr>
            <p:ph type="body" sz="half" idx="2"/>
          </p:nvPr>
        </p:nvSpPr>
        <p:spPr>
          <a:xfrm>
            <a:off x="1798320" y="2926080"/>
            <a:ext cx="3200400" cy="3379124"/>
          </a:xfrm>
        </p:spPr>
        <p:txBody>
          <a:bodyPr lIns="91440" rIns="91440">
            <a:normAutofit/>
          </a:bodyPr>
          <a:lstStyle>
            <a:lvl1pPr marL="0" indent="0">
              <a:buNone/>
              <a:defRPr sz="15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9177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876206"/>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342900" y="5699523"/>
            <a:ext cx="10113264" cy="594360"/>
          </a:xfrm>
        </p:spPr>
        <p:txBody>
          <a:bodyPr lIns="91440" tIns="0" rIns="91440" bIns="0">
            <a:normAutofit/>
          </a:bodyPr>
          <a:lstStyle>
            <a:lvl1pPr marL="0" indent="0">
              <a:spcBef>
                <a:spcPts val="0"/>
              </a:spcBef>
              <a:spcAft>
                <a:spcPts val="600"/>
              </a:spcAft>
              <a:buNone/>
              <a:defRPr sz="2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C661CD29-CD39-4D70-8821-C8F6115FF8C9}" type="datetime1">
              <a:rPr lang="en-US" smtClean="0"/>
              <a:t>5/17/2018</a:t>
            </a:fld>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86258" y="6444545"/>
            <a:ext cx="1312025" cy="365125"/>
          </a:xfrm>
          <a:prstGeom prst="rect">
            <a:avLst/>
          </a:prstGeom>
        </p:spPr>
        <p:txBody>
          <a:bodyPr/>
          <a:lstStyle/>
          <a:p>
            <a:fld id="{4FAB73BC-B049-4115-A692-8D63A059BFB8}" type="slidenum">
              <a:rPr lang="en-US" smtClean="0"/>
              <a:t>‹#›</a:t>
            </a:fld>
            <a:endParaRPr lang="en-US" dirty="0"/>
          </a:p>
        </p:txBody>
      </p:sp>
      <p:sp>
        <p:nvSpPr>
          <p:cNvPr id="12" name="Picture Placeholder 11"/>
          <p:cNvSpPr>
            <a:spLocks noGrp="1"/>
          </p:cNvSpPr>
          <p:nvPr>
            <p:ph type="pic" sz="quarter" idx="13"/>
          </p:nvPr>
        </p:nvSpPr>
        <p:spPr>
          <a:xfrm>
            <a:off x="4124226" y="2002680"/>
            <a:ext cx="3959225" cy="2827337"/>
          </a:xfrm>
        </p:spPr>
        <p:txBody>
          <a:bodyPr/>
          <a:lstStyle/>
          <a:p>
            <a:endParaRPr lang="en-US"/>
          </a:p>
        </p:txBody>
      </p:sp>
      <p:sp>
        <p:nvSpPr>
          <p:cNvPr id="13" name="Picture Placeholder 11"/>
          <p:cNvSpPr>
            <a:spLocks noGrp="1"/>
          </p:cNvSpPr>
          <p:nvPr>
            <p:ph type="pic" sz="quarter" idx="14"/>
          </p:nvPr>
        </p:nvSpPr>
        <p:spPr>
          <a:xfrm>
            <a:off x="0" y="2002680"/>
            <a:ext cx="4039351" cy="2827337"/>
          </a:xfrm>
        </p:spPr>
        <p:txBody>
          <a:bodyPr/>
          <a:lstStyle/>
          <a:p>
            <a:endParaRPr lang="en-US"/>
          </a:p>
        </p:txBody>
      </p:sp>
      <p:sp>
        <p:nvSpPr>
          <p:cNvPr id="14" name="Picture Placeholder 11"/>
          <p:cNvSpPr>
            <a:spLocks noGrp="1"/>
          </p:cNvSpPr>
          <p:nvPr>
            <p:ph type="pic" sz="quarter" idx="15"/>
          </p:nvPr>
        </p:nvSpPr>
        <p:spPr>
          <a:xfrm>
            <a:off x="8149457" y="2002680"/>
            <a:ext cx="4039351" cy="2827337"/>
          </a:xfrm>
        </p:spPr>
        <p:txBody>
          <a:bodyPr/>
          <a:lstStyle/>
          <a:p>
            <a:endParaRPr lang="en-US"/>
          </a:p>
        </p:txBody>
      </p:sp>
      <p:sp>
        <p:nvSpPr>
          <p:cNvPr id="15" name="Rectangle 14"/>
          <p:cNvSpPr/>
          <p:nvPr userDrawn="1"/>
        </p:nvSpPr>
        <p:spPr>
          <a:xfrm>
            <a:off x="8814062" y="4979084"/>
            <a:ext cx="3374746" cy="1878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 xmlns:a16="http://schemas.microsoft.com/office/drawing/2014/main" id="{C4DAE4F7-DB84-4F15-BE2B-41F58FCC2648}"/>
              </a:ext>
            </a:extLst>
          </p:cNvPr>
          <p:cNvPicPr>
            <a:picLocks noChangeAspect="1"/>
          </p:cNvPicPr>
          <p:nvPr userDrawn="1"/>
        </p:nvPicPr>
        <p:blipFill>
          <a:blip r:embed="rId2"/>
          <a:stretch>
            <a:fillRect/>
          </a:stretch>
        </p:blipFill>
        <p:spPr>
          <a:xfrm>
            <a:off x="-612396" y="-23474"/>
            <a:ext cx="12819636" cy="6904947"/>
          </a:xfrm>
          <a:prstGeom prst="rect">
            <a:avLst/>
          </a:prstGeom>
        </p:spPr>
      </p:pic>
      <p:sp>
        <p:nvSpPr>
          <p:cNvPr id="3" name="Rectangle 2">
            <a:extLst>
              <a:ext uri="{FF2B5EF4-FFF2-40B4-BE49-F238E27FC236}">
                <a16:creationId xmlns="" xmlns:a16="http://schemas.microsoft.com/office/drawing/2014/main" id="{426B0F24-6F9B-4555-888F-13B749A61B13}"/>
              </a:ext>
            </a:extLst>
          </p:cNvPr>
          <p:cNvSpPr/>
          <p:nvPr userDrawn="1"/>
        </p:nvSpPr>
        <p:spPr>
          <a:xfrm>
            <a:off x="5871515" y="1162399"/>
            <a:ext cx="36576"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263857"/>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pos="2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86258" y="6444545"/>
            <a:ext cx="1312025" cy="365125"/>
          </a:xfrm>
          <a:prstGeom prst="rect">
            <a:avLst/>
          </a:prstGeom>
        </p:spPr>
        <p:txBody>
          <a:bodyPr vert="horz" lIns="91440" tIns="45720" rIns="91440" bIns="45720" rtlCol="0" anchor="ctr"/>
          <a:lstStyle>
            <a:lvl1pPr algn="r">
              <a:defRPr sz="120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 xmlns:a16="http://schemas.microsoft.com/office/drawing/2014/main" id="{6D102686-7964-4174-959B-F760A170CF16}"/>
              </a:ext>
            </a:extLst>
          </p:cNvPr>
          <p:cNvPicPr>
            <a:picLocks noChangeAspect="1"/>
          </p:cNvPicPr>
          <p:nvPr userDrawn="1"/>
        </p:nvPicPr>
        <p:blipFill>
          <a:blip r:embed="rId14"/>
          <a:stretch>
            <a:fillRect/>
          </a:stretch>
        </p:blipFill>
        <p:spPr>
          <a:xfrm>
            <a:off x="-15240" y="-23474"/>
            <a:ext cx="12222480" cy="6904947"/>
          </a:xfrm>
          <a:prstGeom prst="rect">
            <a:avLst/>
          </a:prstGeom>
        </p:spPr>
      </p:pic>
      <p:pic>
        <p:nvPicPr>
          <p:cNvPr id="7" name="Picture 6">
            <a:extLst>
              <a:ext uri="{FF2B5EF4-FFF2-40B4-BE49-F238E27FC236}">
                <a16:creationId xmlns="" xmlns:a16="http://schemas.microsoft.com/office/drawing/2014/main" id="{5FD4A23A-4682-4C27-B482-22C5CE4ACF3E}"/>
              </a:ext>
            </a:extLst>
          </p:cNvPr>
          <p:cNvPicPr>
            <a:picLocks noChangeAspect="1"/>
          </p:cNvPicPr>
          <p:nvPr userDrawn="1"/>
        </p:nvPicPr>
        <p:blipFill>
          <a:blip r:embed="rId15"/>
          <a:stretch>
            <a:fillRect/>
          </a:stretch>
        </p:blipFill>
        <p:spPr>
          <a:xfrm>
            <a:off x="-645952" y="-23474"/>
            <a:ext cx="12853192" cy="6904946"/>
          </a:xfrm>
          <a:prstGeom prst="rect">
            <a:avLst/>
          </a:prstGeom>
        </p:spPr>
      </p:pic>
    </p:spTree>
    <p:extLst>
      <p:ext uri="{BB962C8B-B14F-4D97-AF65-F5344CB8AC3E}">
        <p14:creationId xmlns:p14="http://schemas.microsoft.com/office/powerpoint/2010/main" val="12426676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86" r:id="rId9"/>
    <p:sldLayoutId id="2147483671" r:id="rId10"/>
    <p:sldLayoutId id="2147483672" r:id="rId11"/>
    <p:sldLayoutId id="2147483673" r:id="rId12"/>
  </p:sldLayoutIdLst>
  <p:hf hdr="0" ftr="0" dt="0"/>
  <p:txStyles>
    <p:titleStyle>
      <a:lvl1pPr algn="l" defTabSz="914400" rtl="0" eaLnBrk="1" latinLnBrk="0" hangingPunct="1">
        <a:lnSpc>
          <a:spcPct val="85000"/>
        </a:lnSpc>
        <a:spcBef>
          <a:spcPct val="0"/>
        </a:spcBef>
        <a:buNone/>
        <a:defRPr sz="4800" kern="1200" spc="-50" baseline="0">
          <a:solidFill>
            <a:srgbClr val="0070C0"/>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rgbClr val="FC6719"/>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7.JP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52136" y="5493051"/>
            <a:ext cx="10113264" cy="822960"/>
          </a:xfrm>
        </p:spPr>
        <p:txBody>
          <a:bodyPr/>
          <a:lstStyle/>
          <a:p>
            <a:r>
              <a:rPr lang="es-US" sz="9600" b="1" dirty="0">
                <a:solidFill>
                  <a:schemeClr val="bg1"/>
                </a:solidFill>
                <a:latin typeface="Arial" panose="020B0604020202020204" pitchFamily="34" charset="0"/>
              </a:rPr>
              <a:t>RTS</a:t>
            </a:r>
          </a:p>
        </p:txBody>
      </p:sp>
      <p:sp>
        <p:nvSpPr>
          <p:cNvPr id="10" name="Text Placeholder 9"/>
          <p:cNvSpPr>
            <a:spLocks noGrp="1"/>
          </p:cNvSpPr>
          <p:nvPr>
            <p:ph type="body" sz="half" idx="2"/>
          </p:nvPr>
        </p:nvSpPr>
        <p:spPr>
          <a:xfrm>
            <a:off x="426029" y="6300584"/>
            <a:ext cx="10113264" cy="594360"/>
          </a:xfrm>
        </p:spPr>
        <p:txBody>
          <a:bodyPr>
            <a:normAutofit fontScale="92500" lnSpcReduction="20000"/>
          </a:bodyPr>
          <a:lstStyle/>
          <a:p>
            <a:pPr>
              <a:spcBef>
                <a:spcPts val="600"/>
              </a:spcBef>
            </a:pPr>
            <a:r>
              <a:rPr lang="es-US" b="1" dirty="0">
                <a:solidFill>
                  <a:schemeClr val="accent1"/>
                </a:solidFill>
                <a:latin typeface="Arial" panose="020B0604020202020204" pitchFamily="34" charset="0"/>
              </a:rPr>
              <a:t>Bosquejo de las recomendaciones del sistema</a:t>
            </a:r>
          </a:p>
          <a:p>
            <a:pPr>
              <a:spcBef>
                <a:spcPts val="600"/>
              </a:spcBef>
            </a:pPr>
            <a:r>
              <a:rPr lang="es-US" sz="1600" b="1" dirty="0">
                <a:solidFill>
                  <a:schemeClr val="bg1"/>
                </a:solidFill>
                <a:latin typeface="Arial" panose="020B0604020202020204" pitchFamily="34" charset="0"/>
              </a:rPr>
              <a:t>Mayo de 2018</a:t>
            </a:r>
          </a:p>
        </p:txBody>
      </p:sp>
    </p:spTree>
    <p:custDataLst>
      <p:tags r:id="rId1"/>
    </p:custDataLst>
    <p:extLst>
      <p:ext uri="{BB962C8B-B14F-4D97-AF65-F5344CB8AC3E}">
        <p14:creationId xmlns:p14="http://schemas.microsoft.com/office/powerpoint/2010/main" val="1236810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B84212-256C-43E6-9705-AF2396E0373C}"/>
              </a:ext>
            </a:extLst>
          </p:cNvPr>
          <p:cNvSpPr>
            <a:spLocks noGrp="1"/>
          </p:cNvSpPr>
          <p:nvPr>
            <p:ph type="title"/>
          </p:nvPr>
        </p:nvSpPr>
        <p:spPr/>
        <p:txBody>
          <a:bodyPr/>
          <a:lstStyle/>
          <a:p>
            <a:r>
              <a:rPr lang="es-US" smtClean="0"/>
              <a:t>Rutas locales</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4D4BA55-8E29-44F5-B1BE-4DB489CD2E94}"/>
              </a:ext>
            </a:extLst>
          </p:cNvPr>
          <p:cNvSpPr>
            <a:spLocks noGrp="1"/>
          </p:cNvSpPr>
          <p:nvPr>
            <p:ph type="sldNum" sz="quarter" idx="12"/>
          </p:nvPr>
        </p:nvSpPr>
        <p:spPr/>
        <p:txBody>
          <a:bodyPr/>
          <a:lstStyle/>
          <a:p>
            <a:fld id="{6113E31D-E2AB-40D1-8B51-AFA5AFEF393A}" type="slidenum">
              <a:rPr lang="en-US" smtClean="0"/>
              <a:t>9</a:t>
            </a:fld>
            <a:endParaRPr lang="es-US" dirty="0"/>
          </a:p>
        </p:txBody>
      </p:sp>
      <p:pic>
        <p:nvPicPr>
          <p:cNvPr id="9" name="Picture 8" descr="A close up of text on a white background&#10;&#10;Description generated with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9A6C505-D7C8-4021-8028-63218C1CE674}"/>
              </a:ext>
            </a:extLst>
          </p:cNvPr>
          <p:cNvPicPr>
            <a:picLocks noChangeAspect="1"/>
          </p:cNvPicPr>
          <p:nvPr/>
        </p:nvPicPr>
        <p:blipFill rotWithShape="1">
          <a:blip r:embed="rId4"/>
          <a:srcRect l="7006" t="22625" r="6900" b="26126"/>
          <a:stretch/>
        </p:blipFill>
        <p:spPr>
          <a:xfrm>
            <a:off x="4846269" y="1155883"/>
            <a:ext cx="6974257" cy="5372652"/>
          </a:xfrm>
          <a:prstGeom prst="rect">
            <a:avLst/>
          </a:prstGeom>
        </p:spPr>
      </p:pic>
      <p:pic>
        <p:nvPicPr>
          <p:cNvPr id="6" name="Picture 5" descr="A close up of text on a white background&#10;&#10;Description generated with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7BD5BD-ADA5-42BE-8FFF-8E90684EEE45}"/>
              </a:ext>
            </a:extLst>
          </p:cNvPr>
          <p:cNvPicPr>
            <a:picLocks noChangeAspect="1"/>
          </p:cNvPicPr>
          <p:nvPr/>
        </p:nvPicPr>
        <p:blipFill rotWithShape="1">
          <a:blip r:embed="rId4"/>
          <a:srcRect l="73241" t="6880" r="8750" b="78953"/>
          <a:stretch/>
        </p:blipFill>
        <p:spPr>
          <a:xfrm>
            <a:off x="4029295" y="4973238"/>
            <a:ext cx="1527763" cy="1555297"/>
          </a:xfrm>
          <a:prstGeom prst="rect">
            <a:avLst/>
          </a:prstGeom>
          <a:ln>
            <a:solidFill>
              <a:schemeClr val="tx1"/>
            </a:solid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342" y="1155883"/>
            <a:ext cx="2176463"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34909" y="5333954"/>
            <a:ext cx="907635" cy="764312"/>
          </a:xfrm>
          <a:prstGeom prst="rect">
            <a:avLst/>
          </a:prstGeom>
          <a:solidFill>
            <a:schemeClr val="bg1"/>
          </a:solidFill>
        </p:spPr>
        <p:txBody>
          <a:bodyPr wrap="square" lIns="0" rIns="0" rtlCol="0">
            <a:spAutoFit/>
          </a:bodyPr>
          <a:lstStyle/>
          <a:p>
            <a:pPr>
              <a:spcAft>
                <a:spcPts val="900"/>
              </a:spcAft>
            </a:pPr>
            <a:r>
              <a:rPr lang="es-US" sz="900" dirty="0" smtClean="0"/>
              <a:t>Local</a:t>
            </a:r>
            <a:endParaRPr lang="es-US" sz="900" dirty="0" smtClean="0"/>
          </a:p>
          <a:p>
            <a:pPr>
              <a:spcAft>
                <a:spcPts val="900"/>
              </a:spcAft>
            </a:pPr>
            <a:r>
              <a:rPr lang="es-US" sz="900" dirty="0"/>
              <a:t>Rutas transversales</a:t>
            </a:r>
          </a:p>
          <a:p>
            <a:pPr>
              <a:spcAft>
                <a:spcPts val="900"/>
              </a:spcAft>
            </a:pPr>
            <a:r>
              <a:rPr lang="es-US" sz="900" dirty="0"/>
              <a:t>Frecuente</a:t>
            </a:r>
            <a:endParaRPr lang="es-US" sz="900" dirty="0" smtClean="0"/>
          </a:p>
        </p:txBody>
      </p:sp>
      <p:sp>
        <p:nvSpPr>
          <p:cNvPr id="11" name="Rectangle 10"/>
          <p:cNvSpPr/>
          <p:nvPr/>
        </p:nvSpPr>
        <p:spPr>
          <a:xfrm>
            <a:off x="4096676" y="5027927"/>
            <a:ext cx="1276888" cy="276999"/>
          </a:xfrm>
          <a:prstGeom prst="rect">
            <a:avLst/>
          </a:prstGeom>
          <a:solidFill>
            <a:schemeClr val="bg1"/>
          </a:solidFill>
        </p:spPr>
        <p:txBody>
          <a:bodyPr wrap="none" lIns="45720" tIns="45720" rIns="45720" bIns="45720">
            <a:spAutoFit/>
          </a:bodyPr>
          <a:lstStyle/>
          <a:p>
            <a:r>
              <a:rPr lang="es-US" sz="1200" b="1" dirty="0"/>
              <a:t>Niveles de servicio</a:t>
            </a:r>
          </a:p>
        </p:txBody>
      </p:sp>
      <p:sp>
        <p:nvSpPr>
          <p:cNvPr id="12" name="Rectangle 11"/>
          <p:cNvSpPr/>
          <p:nvPr/>
        </p:nvSpPr>
        <p:spPr>
          <a:xfrm>
            <a:off x="4634909" y="6351644"/>
            <a:ext cx="370294" cy="153888"/>
          </a:xfrm>
          <a:prstGeom prst="rect">
            <a:avLst/>
          </a:prstGeom>
          <a:solidFill>
            <a:schemeClr val="bg1"/>
          </a:solidFill>
        </p:spPr>
        <p:txBody>
          <a:bodyPr wrap="none" lIns="0" tIns="0" rIns="0" bIns="0" anchor="ctr" anchorCtr="0">
            <a:spAutoFit/>
          </a:bodyPr>
          <a:lstStyle/>
          <a:p>
            <a:pPr algn="ctr"/>
            <a:r>
              <a:rPr lang="es-US" sz="1000" b="1" dirty="0">
                <a:solidFill>
                  <a:schemeClr val="bg1">
                    <a:lumMod val="50000"/>
                  </a:schemeClr>
                </a:solidFill>
              </a:rPr>
              <a:t>NORTE</a:t>
            </a:r>
            <a:endParaRPr lang="es-US" sz="1000" b="1" dirty="0">
              <a:solidFill>
                <a:schemeClr val="bg1">
                  <a:lumMod val="50000"/>
                </a:schemeClr>
              </a:solidFill>
            </a:endParaRPr>
          </a:p>
        </p:txBody>
      </p:sp>
    </p:spTree>
    <p:custDataLst>
      <p:tags r:id="rId1"/>
    </p:custDataLst>
    <p:extLst>
      <p:ext uri="{BB962C8B-B14F-4D97-AF65-F5344CB8AC3E}">
        <p14:creationId xmlns:p14="http://schemas.microsoft.com/office/powerpoint/2010/main" val="392102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13652E0-CB51-4564-9145-AEE12AE83DFB}"/>
              </a:ext>
            </a:extLst>
          </p:cNvPr>
          <p:cNvPicPr>
            <a:picLocks noChangeAspect="1"/>
          </p:cNvPicPr>
          <p:nvPr/>
        </p:nvPicPr>
        <p:blipFill rotWithShape="1">
          <a:blip r:embed="rId4"/>
          <a:srcRect l="6757" t="23402" r="6413" b="37099"/>
          <a:stretch/>
        </p:blipFill>
        <p:spPr>
          <a:xfrm>
            <a:off x="3518398" y="1207008"/>
            <a:ext cx="8673602" cy="5106110"/>
          </a:xfrm>
          <a:prstGeom prst="rect">
            <a:avLst/>
          </a:prstGeom>
        </p:spPr>
      </p:pic>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7B0018E-3C7F-4611-BBF6-B3F74B7CCD22}"/>
              </a:ext>
            </a:extLst>
          </p:cNvPr>
          <p:cNvSpPr>
            <a:spLocks noGrp="1"/>
          </p:cNvSpPr>
          <p:nvPr>
            <p:ph type="title"/>
          </p:nvPr>
        </p:nvSpPr>
        <p:spPr/>
        <p:txBody>
          <a:bodyPr/>
          <a:lstStyle/>
          <a:p>
            <a:r>
              <a:rPr lang="es-US" smtClean="0"/>
              <a:t>Zonas de movilidad comunitaria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08FDE8-A838-4885-B059-7389C765CD15}"/>
              </a:ext>
            </a:extLst>
          </p:cNvPr>
          <p:cNvSpPr>
            <a:spLocks noGrp="1"/>
          </p:cNvSpPr>
          <p:nvPr>
            <p:ph type="sldNum" sz="quarter" idx="12"/>
          </p:nvPr>
        </p:nvSpPr>
        <p:spPr/>
        <p:txBody>
          <a:bodyPr/>
          <a:lstStyle/>
          <a:p>
            <a:fld id="{6113E31D-E2AB-40D1-8B51-AFA5AFEF393A}" type="slidenum">
              <a:rPr lang="en-US" smtClean="0"/>
              <a:t>10</a:t>
            </a:fld>
            <a:endParaRPr lang="es-US" dirty="0"/>
          </a:p>
        </p:txBody>
      </p:sp>
      <p:graphicFrame>
        <p:nvGraphicFramePr>
          <p:cNvPr id="5" name="Table 4"/>
          <p:cNvGraphicFramePr>
            <a:graphicFrameLocks noGrp="1"/>
          </p:cNvGraphicFramePr>
          <p:nvPr>
            <p:extLst>
              <p:ext uri="{D42A27DB-BD31-4B8C-83A1-F6EECF244321}">
                <p14:modId xmlns:p14="http://schemas.microsoft.com/office/powerpoint/2010/main" val="3423413396"/>
              </p:ext>
            </p:extLst>
          </p:nvPr>
        </p:nvGraphicFramePr>
        <p:xfrm>
          <a:off x="3048000" y="5065741"/>
          <a:ext cx="2946400" cy="1397131"/>
        </p:xfrm>
        <a:graphic>
          <a:graphicData uri="http://schemas.openxmlformats.org/drawingml/2006/table">
            <a:tbl>
              <a:tblPr firstRow="1" bandRow="1">
                <a:tableStyleId>{5C22544A-7EE6-4342-B048-85BDC9FD1C3A}</a:tableStyleId>
              </a:tblPr>
              <a:tblGrid>
                <a:gridCol w="783771"/>
                <a:gridCol w="2162629"/>
              </a:tblGrid>
              <a:tr h="373003">
                <a:tc>
                  <a:txBody>
                    <a:bodyPr/>
                    <a:lstStyle/>
                    <a:p>
                      <a:pPr algn="ctr"/>
                      <a:r>
                        <a:rPr lang="en-US" sz="1400" dirty="0" smtClean="0"/>
                        <a:t>Zona</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smtClean="0"/>
                        <a:t>Área</a:t>
                      </a:r>
                      <a:r>
                        <a:rPr lang="en-US" sz="1400" dirty="0" smtClean="0"/>
                        <a:t> de la </a:t>
                      </a:r>
                      <a:r>
                        <a:rPr lang="en-US" sz="1400" dirty="0" err="1" smtClean="0"/>
                        <a:t>comunidad</a:t>
                      </a:r>
                      <a:endParaRPr lang="en-US"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600">
                <a:tc>
                  <a:txBody>
                    <a:bodyPr/>
                    <a:lstStyle/>
                    <a:p>
                      <a:pPr algn="ctr"/>
                      <a:r>
                        <a:rPr lang="en-US" sz="1120" dirty="0" smtClean="0"/>
                        <a:t>A</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Greece</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B</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Lexington Ave (Ciudad de Rochester)</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C</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Irondequoit</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D</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Webster</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E</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Henrietta</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F</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Brockport</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3" name="Pictur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63CFFBF-4F4E-4CBE-86F2-33AA7C9A1685}"/>
              </a:ext>
            </a:extLst>
          </p:cNvPr>
          <p:cNvPicPr>
            <a:picLocks noChangeAspect="1"/>
          </p:cNvPicPr>
          <p:nvPr/>
        </p:nvPicPr>
        <p:blipFill rotWithShape="1">
          <a:blip r:embed="rId4"/>
          <a:srcRect l="68842" t="7332" r="8943" b="82611"/>
          <a:stretch/>
        </p:blipFill>
        <p:spPr>
          <a:xfrm>
            <a:off x="10586258" y="1207008"/>
            <a:ext cx="1572170" cy="921041"/>
          </a:xfrm>
          <a:prstGeom prst="rect">
            <a:avLst/>
          </a:prstGeom>
          <a:ln>
            <a:solidFill>
              <a:schemeClr val="tx1"/>
            </a:solidFill>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93" y="1180750"/>
            <a:ext cx="2206625" cy="544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1082434" y="1236820"/>
            <a:ext cx="1075994" cy="553998"/>
          </a:xfrm>
          <a:prstGeom prst="rect">
            <a:avLst/>
          </a:prstGeom>
          <a:solidFill>
            <a:schemeClr val="bg1"/>
          </a:solidFill>
        </p:spPr>
        <p:txBody>
          <a:bodyPr wrap="square" lIns="0" rIns="0" rtlCol="0">
            <a:spAutoFit/>
          </a:bodyPr>
          <a:lstStyle/>
          <a:p>
            <a:r>
              <a:rPr lang="es-US" sz="1000" dirty="0"/>
              <a:t>Zonas de movilidad comunitaria</a:t>
            </a:r>
          </a:p>
          <a:p>
            <a:r>
              <a:rPr lang="es-US" sz="1000" dirty="0"/>
              <a:t>Red propuesta</a:t>
            </a:r>
            <a:endParaRPr lang="es-US" sz="1000" dirty="0" smtClean="0"/>
          </a:p>
        </p:txBody>
      </p:sp>
      <p:sp>
        <p:nvSpPr>
          <p:cNvPr id="15" name="Rectangle 14"/>
          <p:cNvSpPr/>
          <p:nvPr/>
        </p:nvSpPr>
        <p:spPr>
          <a:xfrm>
            <a:off x="11239380" y="2003715"/>
            <a:ext cx="294953" cy="123111"/>
          </a:xfrm>
          <a:prstGeom prst="rect">
            <a:avLst/>
          </a:prstGeom>
          <a:solidFill>
            <a:schemeClr val="bg1"/>
          </a:solidFill>
        </p:spPr>
        <p:txBody>
          <a:bodyPr wrap="none" lIns="0" tIns="0" rIns="0" bIns="0" anchor="ctr" anchorCtr="0">
            <a:spAutoFit/>
          </a:bodyPr>
          <a:lstStyle/>
          <a:p>
            <a:pPr algn="ctr"/>
            <a:r>
              <a:rPr lang="es-US" sz="800" b="1" dirty="0">
                <a:solidFill>
                  <a:schemeClr val="bg1">
                    <a:lumMod val="50000"/>
                  </a:schemeClr>
                </a:solidFill>
              </a:rPr>
              <a:t>NORTE</a:t>
            </a:r>
            <a:endParaRPr lang="es-US" sz="800" b="1" dirty="0">
              <a:solidFill>
                <a:schemeClr val="bg1">
                  <a:lumMod val="50000"/>
                </a:schemeClr>
              </a:solidFill>
            </a:endParaRPr>
          </a:p>
        </p:txBody>
      </p:sp>
    </p:spTree>
    <p:custDataLst>
      <p:tags r:id="rId1"/>
    </p:custDataLst>
    <p:extLst>
      <p:ext uri="{BB962C8B-B14F-4D97-AF65-F5344CB8AC3E}">
        <p14:creationId xmlns:p14="http://schemas.microsoft.com/office/powerpoint/2010/main" val="1517611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7B0018E-3C7F-4611-BBF6-B3F74B7CCD22}"/>
              </a:ext>
            </a:extLst>
          </p:cNvPr>
          <p:cNvSpPr>
            <a:spLocks noGrp="1"/>
          </p:cNvSpPr>
          <p:nvPr>
            <p:ph type="title"/>
          </p:nvPr>
        </p:nvSpPr>
        <p:spPr/>
        <p:txBody>
          <a:bodyPr/>
          <a:lstStyle/>
          <a:p>
            <a:r>
              <a:rPr lang="es-US" smtClean="0"/>
              <a:t>Zonas de movilidad comunitaria </a:t>
            </a: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FA4C4D0-210D-4D70-A31A-C3E60AC1F1DC}"/>
              </a:ext>
            </a:extLst>
          </p:cNvPr>
          <p:cNvSpPr>
            <a:spLocks noGrp="1"/>
          </p:cNvSpPr>
          <p:nvPr>
            <p:ph idx="1"/>
          </p:nvPr>
        </p:nvSpPr>
        <p:spPr>
          <a:xfrm>
            <a:off x="112715" y="1598084"/>
            <a:ext cx="3168966" cy="4365836"/>
          </a:xfrm>
        </p:spPr>
        <p:txBody>
          <a:bodyPr>
            <a:normAutofit/>
          </a:bodyPr>
          <a:lstStyle/>
          <a:p>
            <a:r>
              <a:rPr lang="es-US" sz="2400" dirty="0"/>
              <a:t>Actualmente en la parte del plan que no tiene financiamiento.</a:t>
            </a:r>
          </a:p>
          <a:p>
            <a:r>
              <a:rPr lang="es-US" sz="2400" dirty="0"/>
              <a:t>El próximo estudio de gestión de la movilidad explorará las opciones para estas áreas.</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08FDE8-A838-4885-B059-7389C765CD15}"/>
              </a:ext>
            </a:extLst>
          </p:cNvPr>
          <p:cNvSpPr>
            <a:spLocks noGrp="1"/>
          </p:cNvSpPr>
          <p:nvPr>
            <p:ph type="sldNum" sz="quarter" idx="12"/>
          </p:nvPr>
        </p:nvSpPr>
        <p:spPr/>
        <p:txBody>
          <a:bodyPr/>
          <a:lstStyle/>
          <a:p>
            <a:fld id="{6113E31D-E2AB-40D1-8B51-AFA5AFEF393A}" type="slidenum">
              <a:rPr lang="en-US" smtClean="0"/>
              <a:t>11</a:t>
            </a:fld>
            <a:endParaRPr lang="es-US" dirty="0"/>
          </a:p>
        </p:txBody>
      </p:sp>
      <p:pic>
        <p:nvPicPr>
          <p:cNvPr id="11" name="Pictur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36B04DC-1DE8-4B94-ACC4-034254579C33}"/>
              </a:ext>
            </a:extLst>
          </p:cNvPr>
          <p:cNvPicPr>
            <a:picLocks noChangeAspect="1"/>
          </p:cNvPicPr>
          <p:nvPr/>
        </p:nvPicPr>
        <p:blipFill rotWithShape="1">
          <a:blip r:embed="rId4"/>
          <a:srcRect l="6757" t="23402" r="6413" b="37099"/>
          <a:stretch/>
        </p:blipFill>
        <p:spPr>
          <a:xfrm>
            <a:off x="3518398" y="1207008"/>
            <a:ext cx="8673602" cy="5106110"/>
          </a:xfrm>
          <a:prstGeom prst="rect">
            <a:avLst/>
          </a:prstGeom>
        </p:spPr>
      </p:pic>
      <p:pic>
        <p:nvPicPr>
          <p:cNvPr id="15" name="Pictur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9CC3D8-D058-4253-8813-6EAC2A2E6407}"/>
              </a:ext>
            </a:extLst>
          </p:cNvPr>
          <p:cNvPicPr>
            <a:picLocks noChangeAspect="1"/>
          </p:cNvPicPr>
          <p:nvPr/>
        </p:nvPicPr>
        <p:blipFill rotWithShape="1">
          <a:blip r:embed="rId4"/>
          <a:srcRect l="68842" t="7332" r="8943" b="82611"/>
          <a:stretch/>
        </p:blipFill>
        <p:spPr>
          <a:xfrm>
            <a:off x="10586258" y="1207008"/>
            <a:ext cx="1572170" cy="921041"/>
          </a:xfrm>
          <a:prstGeom prst="rect">
            <a:avLst/>
          </a:prstGeom>
          <a:ln>
            <a:solidFill>
              <a:schemeClr val="tx1"/>
            </a:solidFill>
          </a:ln>
        </p:spPr>
      </p:pic>
      <p:graphicFrame>
        <p:nvGraphicFramePr>
          <p:cNvPr id="14" name="Table 13"/>
          <p:cNvGraphicFramePr>
            <a:graphicFrameLocks noGrp="1"/>
          </p:cNvGraphicFramePr>
          <p:nvPr>
            <p:extLst>
              <p:ext uri="{D42A27DB-BD31-4B8C-83A1-F6EECF244321}">
                <p14:modId xmlns:p14="http://schemas.microsoft.com/office/powerpoint/2010/main" val="3395250416"/>
              </p:ext>
            </p:extLst>
          </p:nvPr>
        </p:nvGraphicFramePr>
        <p:xfrm>
          <a:off x="3048000" y="5065741"/>
          <a:ext cx="2946400" cy="1397131"/>
        </p:xfrm>
        <a:graphic>
          <a:graphicData uri="http://schemas.openxmlformats.org/drawingml/2006/table">
            <a:tbl>
              <a:tblPr firstRow="1" bandRow="1">
                <a:tableStyleId>{5C22544A-7EE6-4342-B048-85BDC9FD1C3A}</a:tableStyleId>
              </a:tblPr>
              <a:tblGrid>
                <a:gridCol w="783771"/>
                <a:gridCol w="2162629"/>
              </a:tblGrid>
              <a:tr h="373003">
                <a:tc>
                  <a:txBody>
                    <a:bodyPr/>
                    <a:lstStyle/>
                    <a:p>
                      <a:pPr algn="ctr"/>
                      <a:r>
                        <a:rPr lang="en-US" sz="1400" dirty="0" smtClean="0"/>
                        <a:t>Zona</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smtClean="0"/>
                        <a:t>Área</a:t>
                      </a:r>
                      <a:r>
                        <a:rPr lang="en-US" sz="1400" dirty="0" smtClean="0"/>
                        <a:t> de la </a:t>
                      </a:r>
                      <a:r>
                        <a:rPr lang="en-US" sz="1400" dirty="0" err="1" smtClean="0"/>
                        <a:t>comunidad</a:t>
                      </a:r>
                      <a:endParaRPr lang="en-US"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600">
                <a:tc>
                  <a:txBody>
                    <a:bodyPr/>
                    <a:lstStyle/>
                    <a:p>
                      <a:pPr algn="ctr"/>
                      <a:r>
                        <a:rPr lang="en-US" sz="1120" dirty="0" smtClean="0"/>
                        <a:t>A</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Greece</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B</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Lexington Ave (Ciudad de Rochester)</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C</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Irondequoit</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D</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Webster</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E</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Henrietta</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lang="en-US" sz="1120" dirty="0" smtClean="0"/>
                        <a:t>F</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20" dirty="0" smtClean="0"/>
                        <a:t> Brockport</a:t>
                      </a:r>
                      <a:endParaRPr lang="en-US" sz="112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6" name="TextBox 15"/>
          <p:cNvSpPr txBox="1"/>
          <p:nvPr/>
        </p:nvSpPr>
        <p:spPr>
          <a:xfrm>
            <a:off x="11082434" y="1236820"/>
            <a:ext cx="1075994" cy="553998"/>
          </a:xfrm>
          <a:prstGeom prst="rect">
            <a:avLst/>
          </a:prstGeom>
          <a:solidFill>
            <a:schemeClr val="bg1"/>
          </a:solidFill>
        </p:spPr>
        <p:txBody>
          <a:bodyPr wrap="square" lIns="0" rIns="0" rtlCol="0">
            <a:spAutoFit/>
          </a:bodyPr>
          <a:lstStyle/>
          <a:p>
            <a:r>
              <a:rPr lang="es-US" sz="1000" dirty="0"/>
              <a:t>Zonas de movilidad comunitaria</a:t>
            </a:r>
          </a:p>
          <a:p>
            <a:r>
              <a:rPr lang="es-US" sz="1000" dirty="0"/>
              <a:t>Red propuesta</a:t>
            </a:r>
            <a:endParaRPr lang="es-US" sz="1000" dirty="0" smtClean="0"/>
          </a:p>
        </p:txBody>
      </p:sp>
      <p:sp>
        <p:nvSpPr>
          <p:cNvPr id="17" name="Rectangle 16"/>
          <p:cNvSpPr/>
          <p:nvPr/>
        </p:nvSpPr>
        <p:spPr>
          <a:xfrm>
            <a:off x="11239380" y="2003715"/>
            <a:ext cx="294953" cy="123111"/>
          </a:xfrm>
          <a:prstGeom prst="rect">
            <a:avLst/>
          </a:prstGeom>
          <a:solidFill>
            <a:schemeClr val="bg1"/>
          </a:solidFill>
        </p:spPr>
        <p:txBody>
          <a:bodyPr wrap="none" lIns="0" tIns="0" rIns="0" bIns="0" anchor="ctr" anchorCtr="0">
            <a:spAutoFit/>
          </a:bodyPr>
          <a:lstStyle/>
          <a:p>
            <a:pPr algn="ctr"/>
            <a:r>
              <a:rPr lang="es-US" sz="800" b="1" dirty="0">
                <a:solidFill>
                  <a:schemeClr val="bg1">
                    <a:lumMod val="50000"/>
                  </a:schemeClr>
                </a:solidFill>
              </a:rPr>
              <a:t>NORTE</a:t>
            </a:r>
            <a:endParaRPr lang="es-US" sz="800" b="1" dirty="0">
              <a:solidFill>
                <a:schemeClr val="bg1">
                  <a:lumMod val="50000"/>
                </a:schemeClr>
              </a:solidFill>
            </a:endParaRPr>
          </a:p>
        </p:txBody>
      </p:sp>
    </p:spTree>
    <p:custDataLst>
      <p:tags r:id="rId1"/>
    </p:custDataLst>
    <p:extLst>
      <p:ext uri="{BB962C8B-B14F-4D97-AF65-F5344CB8AC3E}">
        <p14:creationId xmlns:p14="http://schemas.microsoft.com/office/powerpoint/2010/main" val="2988244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generated with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758A54B-4744-4386-BAA8-285371E9F307}"/>
              </a:ext>
            </a:extLst>
          </p:cNvPr>
          <p:cNvPicPr>
            <a:picLocks noChangeAspect="1"/>
          </p:cNvPicPr>
          <p:nvPr/>
        </p:nvPicPr>
        <p:blipFill rotWithShape="1">
          <a:blip r:embed="rId3"/>
          <a:srcRect l="6671" t="5926" r="7246" b="13185"/>
          <a:stretch/>
        </p:blipFill>
        <p:spPr>
          <a:xfrm>
            <a:off x="5557058" y="-11336"/>
            <a:ext cx="5648960" cy="6869336"/>
          </a:xfrm>
          <a:prstGeom prst="rect">
            <a:avLst/>
          </a:prstGeom>
        </p:spPr>
      </p:pic>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8D8571-0DD0-4572-8E1F-9EBC1CE725D4}"/>
              </a:ext>
            </a:extLst>
          </p:cNvPr>
          <p:cNvSpPr>
            <a:spLocks noGrp="1"/>
          </p:cNvSpPr>
          <p:nvPr>
            <p:ph type="title"/>
          </p:nvPr>
        </p:nvSpPr>
        <p:spPr/>
        <p:txBody>
          <a:bodyPr/>
          <a:lstStyle/>
          <a:p>
            <a:r>
              <a:rPr lang="es-US" smtClean="0"/>
              <a:t>Red propuesta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D3029B3-2A70-48EE-8939-48091B11D21D}"/>
              </a:ext>
            </a:extLst>
          </p:cNvPr>
          <p:cNvSpPr>
            <a:spLocks noGrp="1"/>
          </p:cNvSpPr>
          <p:nvPr>
            <p:ph type="sldNum" sz="quarter" idx="12"/>
          </p:nvPr>
        </p:nvSpPr>
        <p:spPr/>
        <p:txBody>
          <a:bodyPr/>
          <a:lstStyle/>
          <a:p>
            <a:fld id="{6113E31D-E2AB-40D1-8B51-AFA5AFEF393A}" type="slidenum">
              <a:rPr lang="en-US" smtClean="0"/>
              <a:t>12</a:t>
            </a:fld>
            <a:endParaRPr lang="es-US" dirty="0"/>
          </a:p>
        </p:txBody>
      </p:sp>
      <p:sp>
        <p:nvSpPr>
          <p:cNvPr id="11"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2C614-E39A-4C58-9457-E8FF9B7168CD}"/>
              </a:ext>
            </a:extLst>
          </p:cNvPr>
          <p:cNvSpPr txBox="1">
            <a:spLocks/>
          </p:cNvSpPr>
          <p:nvPr/>
        </p:nvSpPr>
        <p:spPr>
          <a:xfrm>
            <a:off x="628047" y="1845734"/>
            <a:ext cx="4644302" cy="4023360"/>
          </a:xfrm>
          <a:prstGeom prst="rect">
            <a:avLst/>
          </a:prstGeom>
        </p:spPr>
        <p:txBody>
          <a:bodyPr vert="horz" lIns="0" tIns="45720" rIns="0" bIns="45720" rtlCol="0">
            <a:normAutofit/>
          </a:bodyPr>
          <a:lstStyle>
            <a:lvl1pPr marL="336550" indent="-336550" algn="l" defTabSz="914400" rtl="0" eaLnBrk="1" latinLnBrk="0" hangingPunct="1">
              <a:lnSpc>
                <a:spcPct val="90000"/>
              </a:lnSpc>
              <a:spcBef>
                <a:spcPts val="1200"/>
              </a:spcBef>
              <a:spcAft>
                <a:spcPts val="200"/>
              </a:spcAft>
              <a:buClr>
                <a:srgbClr val="FC6719"/>
              </a:buClr>
              <a:buSzPct val="100000"/>
              <a:buFont typeface="Courier New" panose="02070309020205020404" pitchFamily="49" charset="0"/>
              <a:buChar char="o"/>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6125" indent="-288925" algn="l" defTabSz="914400" rtl="0" eaLnBrk="1" latinLnBrk="0" hangingPunct="1">
              <a:lnSpc>
                <a:spcPct val="90000"/>
              </a:lnSpc>
              <a:spcBef>
                <a:spcPts val="200"/>
              </a:spcBef>
              <a:spcAft>
                <a:spcPts val="400"/>
              </a:spcAft>
              <a:buClr>
                <a:srgbClr val="FC6719"/>
              </a:buClr>
              <a:buFont typeface="Wingdings"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200"/>
              </a:spcBef>
              <a:spcAft>
                <a:spcPts val="400"/>
              </a:spcAft>
              <a:buClr>
                <a:schemeClr val="accent2"/>
              </a:buClr>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US" smtClean="0"/>
              <a:t>Diez rutas frecuentes</a:t>
            </a:r>
          </a:p>
          <a:p>
            <a:r>
              <a:rPr lang="es-US" smtClean="0"/>
              <a:t>Servicio local simplificado</a:t>
            </a:r>
          </a:p>
          <a:p>
            <a:r>
              <a:rPr lang="es-US" smtClean="0"/>
              <a:t>Dos nuevas conexiones transversales</a:t>
            </a:r>
          </a:p>
          <a:p>
            <a:r>
              <a:rPr lang="es-US" smtClean="0"/>
              <a:t>Seis zonas de movilidad</a:t>
            </a:r>
          </a:p>
        </p:txBody>
      </p:sp>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CBD300-38F4-4C78-893E-7B8360DDF685}"/>
              </a:ext>
            </a:extLst>
          </p:cNvPr>
          <p:cNvSpPr txBox="1"/>
          <p:nvPr/>
        </p:nvSpPr>
        <p:spPr>
          <a:xfrm>
            <a:off x="5557058" y="6559985"/>
            <a:ext cx="2773516" cy="276999"/>
          </a:xfrm>
          <a:prstGeom prst="rect">
            <a:avLst/>
          </a:prstGeom>
          <a:noFill/>
        </p:spPr>
        <p:txBody>
          <a:bodyPr wrap="none" rtlCol="0">
            <a:spAutoFit/>
          </a:bodyPr>
          <a:lstStyle/>
          <a:p>
            <a:r>
              <a:rPr lang="es-US" sz="1200" b="1" i="1" dirty="0">
                <a:solidFill>
                  <a:schemeClr val="tx1">
                    <a:lumMod val="75000"/>
                    <a:lumOff val="25000"/>
                  </a:schemeClr>
                </a:solidFill>
                <a:latin typeface="Arial" panose="020B0604020202020204" pitchFamily="34" charset="0"/>
              </a:rPr>
              <a:t>La zona de movilidad de Brockport no se muestra</a:t>
            </a:r>
          </a:p>
        </p:txBody>
      </p:sp>
      <p:sp>
        <p:nvSpPr>
          <p:cNvPr id="8" name="TextBox 7"/>
          <p:cNvSpPr txBox="1"/>
          <p:nvPr/>
        </p:nvSpPr>
        <p:spPr>
          <a:xfrm>
            <a:off x="10057452" y="340673"/>
            <a:ext cx="987920" cy="815608"/>
          </a:xfrm>
          <a:prstGeom prst="rect">
            <a:avLst/>
          </a:prstGeom>
          <a:solidFill>
            <a:schemeClr val="bg1"/>
          </a:solidFill>
        </p:spPr>
        <p:txBody>
          <a:bodyPr wrap="square" lIns="0" tIns="0" rIns="0" bIns="0" rtlCol="0">
            <a:spAutoFit/>
          </a:bodyPr>
          <a:lstStyle/>
          <a:p>
            <a:pPr>
              <a:spcAft>
                <a:spcPts val="200"/>
              </a:spcAft>
            </a:pPr>
            <a:r>
              <a:rPr lang="es-US" sz="800" dirty="0"/>
              <a:t>Frecuente</a:t>
            </a:r>
          </a:p>
          <a:p>
            <a:pPr>
              <a:spcAft>
                <a:spcPts val="200"/>
              </a:spcAft>
            </a:pPr>
            <a:r>
              <a:rPr lang="es-US" sz="800" dirty="0"/>
              <a:t>Local</a:t>
            </a:r>
          </a:p>
          <a:p>
            <a:pPr>
              <a:spcAft>
                <a:spcPts val="200"/>
              </a:spcAft>
            </a:pPr>
            <a:r>
              <a:rPr lang="es-US" sz="800" dirty="0"/>
              <a:t>Zonas de movilidad comunitaria</a:t>
            </a:r>
          </a:p>
          <a:p>
            <a:pPr>
              <a:spcAft>
                <a:spcPts val="200"/>
              </a:spcAft>
            </a:pPr>
            <a:r>
              <a:rPr lang="es-US" sz="800" dirty="0"/>
              <a:t>Rutas de autobuses existentes</a:t>
            </a:r>
          </a:p>
        </p:txBody>
      </p:sp>
      <p:sp>
        <p:nvSpPr>
          <p:cNvPr id="10" name="Rectangle 9"/>
          <p:cNvSpPr/>
          <p:nvPr/>
        </p:nvSpPr>
        <p:spPr>
          <a:xfrm>
            <a:off x="9720637" y="86757"/>
            <a:ext cx="1131079" cy="253916"/>
          </a:xfrm>
          <a:prstGeom prst="rect">
            <a:avLst/>
          </a:prstGeom>
          <a:solidFill>
            <a:schemeClr val="bg1"/>
          </a:solidFill>
        </p:spPr>
        <p:txBody>
          <a:bodyPr wrap="none" lIns="45720" tIns="45720" rIns="45720" bIns="45720">
            <a:spAutoFit/>
          </a:bodyPr>
          <a:lstStyle/>
          <a:p>
            <a:r>
              <a:rPr lang="es-US" sz="1050" b="1" dirty="0"/>
              <a:t>Niveles de servicio</a:t>
            </a:r>
          </a:p>
        </p:txBody>
      </p:sp>
      <p:sp>
        <p:nvSpPr>
          <p:cNvPr id="12" name="Rectangle 11"/>
          <p:cNvSpPr/>
          <p:nvPr/>
        </p:nvSpPr>
        <p:spPr>
          <a:xfrm>
            <a:off x="10257148" y="1305063"/>
            <a:ext cx="294953" cy="123111"/>
          </a:xfrm>
          <a:prstGeom prst="rect">
            <a:avLst/>
          </a:prstGeom>
          <a:solidFill>
            <a:schemeClr val="bg1"/>
          </a:solidFill>
        </p:spPr>
        <p:txBody>
          <a:bodyPr wrap="none" lIns="0" tIns="0" rIns="0" bIns="0" anchor="ctr" anchorCtr="0">
            <a:spAutoFit/>
          </a:bodyPr>
          <a:lstStyle/>
          <a:p>
            <a:pPr algn="ctr"/>
            <a:r>
              <a:rPr lang="es-US" sz="800" b="1" dirty="0">
                <a:solidFill>
                  <a:schemeClr val="bg1">
                    <a:lumMod val="50000"/>
                  </a:schemeClr>
                </a:solidFill>
              </a:rPr>
              <a:t>NORTE</a:t>
            </a:r>
            <a:endParaRPr lang="es-US" sz="800" b="1" dirty="0">
              <a:solidFill>
                <a:schemeClr val="bg1">
                  <a:lumMod val="50000"/>
                </a:schemeClr>
              </a:solidFill>
            </a:endParaRPr>
          </a:p>
        </p:txBody>
      </p:sp>
    </p:spTree>
    <p:custDataLst>
      <p:tags r:id="rId1"/>
    </p:custDataLst>
    <p:extLst>
      <p:ext uri="{BB962C8B-B14F-4D97-AF65-F5344CB8AC3E}">
        <p14:creationId xmlns:p14="http://schemas.microsoft.com/office/powerpoint/2010/main" val="1357971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CFB8DD5-F0DB-4A8D-8C6D-253D72A60A6D}"/>
              </a:ext>
            </a:extLst>
          </p:cNvPr>
          <p:cNvSpPr>
            <a:spLocks noGrp="1"/>
          </p:cNvSpPr>
          <p:nvPr>
            <p:ph type="title"/>
          </p:nvPr>
        </p:nvSpPr>
        <p:spPr/>
        <p:txBody>
          <a:bodyPr/>
          <a:lstStyle/>
          <a:p>
            <a:r>
              <a:rPr lang="es-US" smtClean="0"/>
              <a:t>Beneficios para los clientes</a:t>
            </a: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6C227B-5DFC-40D0-BF18-838DAF96DD46}"/>
              </a:ext>
            </a:extLst>
          </p:cNvPr>
          <p:cNvSpPr>
            <a:spLocks noGrp="1"/>
          </p:cNvSpPr>
          <p:nvPr>
            <p:ph idx="1"/>
          </p:nvPr>
        </p:nvSpPr>
        <p:spPr>
          <a:xfrm>
            <a:off x="527858" y="1710670"/>
            <a:ext cx="5357949" cy="4023360"/>
          </a:xfrm>
        </p:spPr>
        <p:txBody>
          <a:bodyPr/>
          <a:lstStyle/>
          <a:p>
            <a:pPr marL="0" indent="0">
              <a:buNone/>
            </a:pPr>
            <a:r>
              <a:rPr lang="es-US" b="1" dirty="0"/>
              <a:t>Nueva red frecuente</a:t>
            </a:r>
          </a:p>
          <a:p>
            <a:r>
              <a:rPr lang="es-US" b="1" dirty="0"/>
              <a:t>64 % </a:t>
            </a:r>
            <a:r>
              <a:rPr lang="es-US" smtClean="0"/>
              <a:t>de los clientes actuales tendrán acceso al servicio diario continuo cada 15 minutos</a:t>
            </a:r>
          </a:p>
          <a:p>
            <a:r>
              <a:rPr lang="es-US" b="1" dirty="0"/>
              <a:t>23 % </a:t>
            </a:r>
            <a:r>
              <a:rPr lang="es-US" smtClean="0"/>
              <a:t>de los residentes y </a:t>
            </a:r>
            <a:r>
              <a:rPr lang="es-US" b="1" dirty="0"/>
              <a:t>33 %</a:t>
            </a:r>
            <a:r>
              <a:rPr lang="es-US" smtClean="0"/>
              <a:t> de los empleados en el condado de Monroe tendrán acceso a servicios frecuentes</a:t>
            </a:r>
          </a:p>
          <a:p>
            <a:endParaRPr lang="es-US" dirty="0"/>
          </a:p>
          <a:p>
            <a:pPr marL="457200" lvl="1" indent="0">
              <a:buNone/>
            </a:pPr>
            <a:endParaRPr lang="es-US" dirty="0"/>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F3B806-63E7-4119-8E98-CFC6E3A68E21}"/>
              </a:ext>
            </a:extLst>
          </p:cNvPr>
          <p:cNvSpPr>
            <a:spLocks noGrp="1"/>
          </p:cNvSpPr>
          <p:nvPr>
            <p:ph type="sldNum" sz="quarter" idx="12"/>
          </p:nvPr>
        </p:nvSpPr>
        <p:spPr>
          <a:xfrm>
            <a:off x="10871864" y="6612196"/>
            <a:ext cx="1312025" cy="365125"/>
          </a:xfrm>
        </p:spPr>
        <p:txBody>
          <a:bodyPr/>
          <a:lstStyle/>
          <a:p>
            <a:fld id="{6113E31D-E2AB-40D1-8B51-AFA5AFEF393A}" type="slidenum">
              <a:rPr lang="en-US" smtClean="0"/>
              <a:t>13</a:t>
            </a:fld>
            <a:endParaRPr lang="es-US" dirty="0"/>
          </a:p>
        </p:txBody>
      </p:sp>
      <p:graphicFrame>
        <p:nvGraphicFramePr>
          <p:cNvPr id="5" name="Tab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FCAF131-9A0F-4442-83BB-54991950EF58}"/>
              </a:ext>
            </a:extLst>
          </p:cNvPr>
          <p:cNvGraphicFramePr>
            <a:graphicFrameLocks noGrp="1"/>
          </p:cNvGraphicFramePr>
          <p:nvPr>
            <p:extLst>
              <p:ext uri="{D42A27DB-BD31-4B8C-83A1-F6EECF244321}">
                <p14:modId xmlns:p14="http://schemas.microsoft.com/office/powerpoint/2010/main" val="489096467"/>
              </p:ext>
            </p:extLst>
          </p:nvPr>
        </p:nvGraphicFramePr>
        <p:xfrm>
          <a:off x="6470968" y="1505008"/>
          <a:ext cx="5588952" cy="4800443"/>
        </p:xfrm>
        <a:graphic>
          <a:graphicData uri="http://schemas.openxmlformats.org/drawingml/2006/table">
            <a:tbl>
              <a:tblPr firstRow="1">
                <a:tableStyleId>{D7AC3CCA-C797-4891-BE02-D94E43425B78}</a:tableStyleId>
              </a:tblPr>
              <a:tblGrid>
                <a:gridCol w="1862984">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199696248"/>
                    </a:ext>
                  </a:extLst>
                </a:gridCol>
                <a:gridCol w="1862984">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122282933"/>
                    </a:ext>
                  </a:extLst>
                </a:gridCol>
                <a:gridCol w="1862984">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636457998"/>
                    </a:ext>
                  </a:extLst>
                </a:gridCol>
              </a:tblGrid>
              <a:tr h="386498">
                <a:tc rowSpan="2">
                  <a:txBody>
                    <a:bodyPr/>
                    <a:lstStyle/>
                    <a:p>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dirty="0">
                          <a:latin typeface="Arial" panose="020B0604020202020204" pitchFamily="34" charset="0"/>
                        </a:rPr>
                        <a:t>Red frecuente</a:t>
                      </a:r>
                      <a:r>
                        <a:rPr dirty="0"/>
                        <a:t/>
                      </a:r>
                      <a:br>
                        <a:rPr dirty="0"/>
                      </a:br>
                      <a:r>
                        <a:rPr lang="es-US" sz="1600" dirty="0">
                          <a:latin typeface="Arial" panose="020B0604020202020204" pitchFamily="34" charset="0"/>
                        </a:rPr>
                        <a:t>(servicio diario continuo, </a:t>
                      </a:r>
                      <a:r>
                        <a:rPr lang="es-US" sz="1600" dirty="0" smtClean="0">
                          <a:latin typeface="Arial" panose="020B0604020202020204" pitchFamily="34" charset="0"/>
                        </a:rPr>
                        <a:t/>
                      </a:r>
                      <a:br>
                        <a:rPr lang="es-US" sz="1600" dirty="0" smtClean="0">
                          <a:latin typeface="Arial" panose="020B0604020202020204" pitchFamily="34" charset="0"/>
                        </a:rPr>
                      </a:br>
                      <a:r>
                        <a:rPr lang="es-US" sz="1600" dirty="0" smtClean="0">
                          <a:latin typeface="Arial" panose="020B0604020202020204" pitchFamily="34" charset="0"/>
                        </a:rPr>
                        <a:t>cada </a:t>
                      </a:r>
                      <a:r>
                        <a:rPr lang="es-US" sz="1600" dirty="0">
                          <a:latin typeface="Arial" panose="020B0604020202020204" pitchFamily="34" charset="0"/>
                        </a:rPr>
                        <a:t>15 minutos)</a:t>
                      </a:r>
                      <a:endParaRPr lang="es-US"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037387359"/>
                  </a:ext>
                </a:extLst>
              </a:tr>
              <a:tr h="0">
                <a:tc vMerge="1">
                  <a:txBody>
                    <a:bodyPr/>
                    <a:lstStyle/>
                    <a:p>
                      <a:endParaRPr lang="en-US" dirty="0"/>
                    </a:p>
                  </a:txBody>
                  <a:tcPr>
                    <a:solidFill>
                      <a:schemeClr val="bg1"/>
                    </a:solidFill>
                  </a:tcPr>
                </a:tc>
                <a:tc>
                  <a:txBody>
                    <a:bodyPr/>
                    <a:lstStyle/>
                    <a:p>
                      <a:pPr marL="0" algn="ctr" defTabSz="914400" rtl="0" eaLnBrk="1" latinLnBrk="0" hangingPunct="1"/>
                      <a:r>
                        <a:rPr lang="es-US" sz="1600" kern="1200" dirty="0">
                          <a:solidFill>
                            <a:schemeClr val="dk1"/>
                          </a:solidFill>
                          <a:latin typeface="Arial" panose="020B0604020202020204" pitchFamily="34" charset="0"/>
                        </a:rPr>
                        <a:t>Existente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1600" kern="1200" dirty="0">
                          <a:solidFill>
                            <a:schemeClr val="dk1"/>
                          </a:solidFill>
                          <a:latin typeface="Arial" panose="020B0604020202020204" pitchFamily="34" charset="0"/>
                        </a:rPr>
                        <a:t>Propuesto</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905274255"/>
                  </a:ext>
                </a:extLst>
              </a:tr>
              <a:tr h="1188720">
                <a:tc>
                  <a:txBody>
                    <a:bodyPr/>
                    <a:lstStyle/>
                    <a:p>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kern="1200" dirty="0">
                          <a:solidFill>
                            <a:schemeClr val="dk1"/>
                          </a:solidFill>
                          <a:latin typeface="Arial" panose="020B0604020202020204" pitchFamily="34" charset="0"/>
                        </a:rPr>
                        <a:t>0</a:t>
                      </a:r>
                      <a:r>
                        <a:rPr lang="es-US" sz="1600" kern="1200" dirty="0">
                          <a:solidFill>
                            <a:schemeClr val="dk1"/>
                          </a:solidFill>
                          <a:latin typeface="Arial" panose="020B0604020202020204" pitchFamily="34" charset="0"/>
                        </a:rPr>
                        <a:t> clientes de días de semana </a:t>
                      </a:r>
                      <a:r>
                        <a:rPr lang="es-US" sz="1600" dirty="0">
                          <a:latin typeface="Arial" panose="020B0604020202020204" pitchFamily="34" charset="0"/>
                        </a:rPr>
                        <a:t>tienen acceso al servicio frecuente</a:t>
                      </a:r>
                      <a:endParaRPr lang="es-US" sz="1600" kern="1200" dirty="0">
                        <a:solidFill>
                          <a:schemeClr val="dk1"/>
                        </a:solidFill>
                        <a:latin typeface="Arial" panose="020B0604020202020204" pitchFamily="34" charset="0"/>
                        <a:ea typeface="+mn-ea"/>
                        <a:cs typeface="Arial" panose="020B0604020202020204" pitchFamily="34" charset="0"/>
                      </a:endParaRPr>
                    </a:p>
                    <a:p>
                      <a:pPr marL="0" algn="l" defTabSz="914400" rtl="0" eaLnBrk="1" latinLnBrk="0" hangingPunct="1"/>
                      <a:endParaRPr lang="es-US" sz="160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kern="1200" dirty="0">
                          <a:solidFill>
                            <a:schemeClr val="dk1"/>
                          </a:solidFill>
                          <a:latin typeface="Arial" panose="020B0604020202020204" pitchFamily="34" charset="0"/>
                        </a:rPr>
                        <a:t>32,900 </a:t>
                      </a:r>
                      <a:r>
                        <a:rPr lang="es-US" sz="1600" b="0" kern="1200" dirty="0">
                          <a:solidFill>
                            <a:schemeClr val="dk1"/>
                          </a:solidFill>
                          <a:latin typeface="Arial" panose="020B0604020202020204" pitchFamily="34" charset="0"/>
                        </a:rPr>
                        <a:t>clientes </a:t>
                      </a:r>
                      <a:r>
                        <a:rPr lang="es-US" sz="1600" kern="1200" dirty="0">
                          <a:solidFill>
                            <a:schemeClr val="dk1"/>
                          </a:solidFill>
                          <a:latin typeface="Arial" panose="020B0604020202020204" pitchFamily="34" charset="0"/>
                        </a:rPr>
                        <a:t>de día de semana tendrán </a:t>
                      </a:r>
                      <a:r>
                        <a:rPr lang="es-US" sz="1600" dirty="0">
                          <a:latin typeface="Arial" panose="020B0604020202020204" pitchFamily="34" charset="0"/>
                        </a:rPr>
                        <a:t>acceso al servicio frecuente</a:t>
                      </a:r>
                      <a:endParaRPr lang="es-US" sz="1600" kern="1200" dirty="0">
                        <a:solidFill>
                          <a:schemeClr val="dk1"/>
                        </a:solidFill>
                        <a:latin typeface="Arial" panose="020B0604020202020204" pitchFamily="34" charset="0"/>
                        <a:ea typeface="+mn-ea"/>
                        <a:cs typeface="Arial" panose="020B0604020202020204" pitchFamily="34" charset="0"/>
                      </a:endParaRPr>
                    </a:p>
                    <a:p>
                      <a:pPr marL="0" algn="l" defTabSz="914400" rtl="0" eaLnBrk="1" latinLnBrk="0" hangingPunct="1"/>
                      <a:endParaRPr lang="es-US" sz="160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91967305"/>
                  </a:ext>
                </a:extLst>
              </a:tr>
              <a:tr h="1188720">
                <a:tc>
                  <a:txBody>
                    <a:bodyPr/>
                    <a:lstStyle/>
                    <a:p>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US" sz="1600" b="1" kern="1200" dirty="0">
                          <a:solidFill>
                            <a:schemeClr val="dk1"/>
                          </a:solidFill>
                          <a:latin typeface="Arial" panose="020B0604020202020204" pitchFamily="34" charset="0"/>
                        </a:rPr>
                        <a:t>0</a:t>
                      </a:r>
                      <a:r>
                        <a:rPr lang="es-US" sz="1600" kern="1200" dirty="0">
                          <a:solidFill>
                            <a:schemeClr val="dk1"/>
                          </a:solidFill>
                          <a:latin typeface="Arial" panose="020B0604020202020204" pitchFamily="34" charset="0"/>
                        </a:rPr>
                        <a:t> personas </a:t>
                      </a:r>
                      <a:r>
                        <a:rPr lang="es-US" sz="1600" dirty="0">
                          <a:latin typeface="Arial" panose="020B0604020202020204" pitchFamily="34" charset="0"/>
                        </a:rPr>
                        <a:t>tienen acceso al servicio frecuente</a:t>
                      </a:r>
                      <a:endParaRPr lang="es-US" sz="160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US" sz="1600" b="1" kern="1200" dirty="0">
                          <a:solidFill>
                            <a:schemeClr val="dk1"/>
                          </a:solidFill>
                          <a:latin typeface="Arial" panose="020B0604020202020204" pitchFamily="34" charset="0"/>
                        </a:rPr>
                        <a:t>174,400</a:t>
                      </a:r>
                      <a:r>
                        <a:rPr lang="es-US" sz="1600" kern="1200" dirty="0">
                          <a:solidFill>
                            <a:schemeClr val="dk1"/>
                          </a:solidFill>
                          <a:latin typeface="Arial" panose="020B0604020202020204" pitchFamily="34" charset="0"/>
                        </a:rPr>
                        <a:t> personas tendrán </a:t>
                      </a:r>
                      <a:r>
                        <a:rPr lang="es-US" sz="1600" dirty="0">
                          <a:latin typeface="Arial" panose="020B0604020202020204" pitchFamily="34" charset="0"/>
                        </a:rPr>
                        <a:t>acceso al servicio frecuente</a:t>
                      </a:r>
                      <a:endParaRPr lang="es-US" sz="160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555637071"/>
                  </a:ext>
                </a:extLst>
              </a:tr>
              <a:tr h="1112363">
                <a:tc>
                  <a:txBody>
                    <a:bodyPr/>
                    <a:lstStyle/>
                    <a:p>
                      <a:endParaRPr lang="en-US"/>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s-US" sz="1600" b="1" kern="1200" dirty="0">
                          <a:solidFill>
                            <a:schemeClr val="dk1"/>
                          </a:solidFill>
                          <a:latin typeface="Arial" panose="020B0604020202020204" pitchFamily="34" charset="0"/>
                        </a:rPr>
                        <a:t>0 </a:t>
                      </a:r>
                      <a:r>
                        <a:rPr lang="es-US" sz="1600" dirty="0">
                          <a:latin typeface="Arial" panose="020B0604020202020204" pitchFamily="34" charset="0"/>
                        </a:rPr>
                        <a:t>empleos tienen acceso al servicio frecuente</a:t>
                      </a:r>
                      <a:endParaRPr lang="es-US" sz="1600" b="1"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s-US" sz="1600" b="1" kern="1200" dirty="0">
                          <a:solidFill>
                            <a:schemeClr val="dk1"/>
                          </a:solidFill>
                          <a:latin typeface="Arial" panose="020B0604020202020204" pitchFamily="34" charset="0"/>
                        </a:rPr>
                        <a:t>109,300 </a:t>
                      </a:r>
                      <a:r>
                        <a:rPr lang="es-US" sz="1600" kern="1200" dirty="0">
                          <a:solidFill>
                            <a:schemeClr val="dk1"/>
                          </a:solidFill>
                          <a:latin typeface="Arial" panose="020B0604020202020204" pitchFamily="34" charset="0"/>
                        </a:rPr>
                        <a:t>empleos tendrán acceso al </a:t>
                      </a:r>
                      <a:r>
                        <a:rPr lang="es-US" sz="1600" dirty="0">
                          <a:latin typeface="Arial" panose="020B0604020202020204" pitchFamily="34" charset="0"/>
                        </a:rPr>
                        <a:t>servicio</a:t>
                      </a:r>
                      <a:r>
                        <a:rPr lang="es-US" sz="1600" kern="1200" dirty="0">
                          <a:solidFill>
                            <a:schemeClr val="dk1"/>
                          </a:solidFill>
                          <a:latin typeface="Arial" panose="020B0604020202020204" pitchFamily="34" charset="0"/>
                        </a:rPr>
                        <a:t> frecuente</a:t>
                      </a:r>
                      <a:endParaRPr lang="es-US" sz="1600" b="1"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881065093"/>
                  </a:ext>
                </a:extLst>
              </a:tr>
            </a:tbl>
          </a:graphicData>
        </a:graphic>
      </p:graphicFrame>
      <p:pic>
        <p:nvPicPr>
          <p:cNvPr id="6" name="Picture 5" descr="A close up of a logo&#10;&#10;Description generated with very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46A79B5-E330-4CDD-B2D2-47CADF704CEA}"/>
              </a:ext>
            </a:extLst>
          </p:cNvPr>
          <p:cNvPicPr>
            <a:picLocks noChangeAspect="1"/>
          </p:cNvPicPr>
          <p:nvPr/>
        </p:nvPicPr>
        <p:blipFill>
          <a:blip r:embed="rId4"/>
          <a:stretch>
            <a:fillRect/>
          </a:stretch>
        </p:blipFill>
        <p:spPr>
          <a:xfrm>
            <a:off x="6643987" y="3833262"/>
            <a:ext cx="1333942" cy="1442302"/>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D62895-B88C-4059-A078-D5CBF6F6A2BB}"/>
              </a:ext>
            </a:extLst>
          </p:cNvPr>
          <p:cNvPicPr>
            <a:picLocks noChangeAspect="1"/>
          </p:cNvPicPr>
          <p:nvPr/>
        </p:nvPicPr>
        <p:blipFill>
          <a:blip r:embed="rId5"/>
          <a:stretch>
            <a:fillRect/>
          </a:stretch>
        </p:blipFill>
        <p:spPr>
          <a:xfrm>
            <a:off x="6621206" y="4988240"/>
            <a:ext cx="1379505" cy="1515603"/>
          </a:xfrm>
          <a:prstGeom prst="rect">
            <a:avLst/>
          </a:prstGeom>
        </p:spPr>
      </p:pic>
      <p:pic>
        <p:nvPicPr>
          <p:cNvPr id="8" name="Pictur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BB059B7-F900-4DF1-927B-FFBBC6796713}"/>
              </a:ext>
            </a:extLst>
          </p:cNvPr>
          <p:cNvPicPr>
            <a:picLocks noChangeAspect="1"/>
          </p:cNvPicPr>
          <p:nvPr/>
        </p:nvPicPr>
        <p:blipFill rotWithShape="1">
          <a:blip r:embed="rId6"/>
          <a:srcRect t="16646" b="14788"/>
          <a:stretch/>
        </p:blipFill>
        <p:spPr>
          <a:xfrm>
            <a:off x="6629415" y="2871128"/>
            <a:ext cx="1444752" cy="990600"/>
          </a:xfrm>
          <a:prstGeom prst="rect">
            <a:avLst/>
          </a:prstGeom>
        </p:spPr>
      </p:pic>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61A9CEF-536F-43D2-B824-56CA6FF8BD5F}"/>
              </a:ext>
            </a:extLst>
          </p:cNvPr>
          <p:cNvSpPr txBox="1"/>
          <p:nvPr/>
        </p:nvSpPr>
        <p:spPr>
          <a:xfrm>
            <a:off x="6407771" y="6151563"/>
            <a:ext cx="2895600" cy="307777"/>
          </a:xfrm>
          <a:prstGeom prst="rect">
            <a:avLst/>
          </a:prstGeom>
          <a:noFill/>
        </p:spPr>
        <p:txBody>
          <a:bodyPr wrap="square" rtlCol="0">
            <a:spAutoFit/>
          </a:bodyPr>
          <a:lstStyle/>
          <a:p>
            <a:r>
              <a:rPr lang="es-US" sz="1400" i="1" dirty="0"/>
              <a:t>Sobre la base de ½ milla </a:t>
            </a:r>
          </a:p>
        </p:txBody>
      </p:sp>
    </p:spTree>
    <p:custDataLst>
      <p:tags r:id="rId1"/>
    </p:custDataLst>
    <p:extLst>
      <p:ext uri="{BB962C8B-B14F-4D97-AF65-F5344CB8AC3E}">
        <p14:creationId xmlns:p14="http://schemas.microsoft.com/office/powerpoint/2010/main" val="86517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FDD075C-7547-4427-A50F-895B2296D459}"/>
              </a:ext>
            </a:extLst>
          </p:cNvPr>
          <p:cNvSpPr>
            <a:spLocks noGrp="1"/>
          </p:cNvSpPr>
          <p:nvPr>
            <p:ph type="title"/>
          </p:nvPr>
        </p:nvSpPr>
        <p:spPr/>
        <p:txBody>
          <a:bodyPr/>
          <a:lstStyle/>
          <a:p>
            <a:r>
              <a:rPr lang="es-US" smtClean="0"/>
              <a:t>Beneficios para los clientes</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5A9AAB-DF89-482D-821F-31FEB2C49D64}"/>
              </a:ext>
            </a:extLst>
          </p:cNvPr>
          <p:cNvSpPr>
            <a:spLocks noGrp="1"/>
          </p:cNvSpPr>
          <p:nvPr>
            <p:ph type="sldNum" sz="quarter" idx="12"/>
          </p:nvPr>
        </p:nvSpPr>
        <p:spPr/>
        <p:txBody>
          <a:bodyPr/>
          <a:lstStyle/>
          <a:p>
            <a:fld id="{6113E31D-E2AB-40D1-8B51-AFA5AFEF393A}" type="slidenum">
              <a:rPr lang="en-US" smtClean="0"/>
              <a:t>14</a:t>
            </a:fld>
            <a:endParaRPr lang="es-US" dirty="0"/>
          </a:p>
        </p:txBody>
      </p:sp>
      <p:sp>
        <p:nvSpPr>
          <p:cNvPr id="6" name="TextBox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42FF383-4EBA-4CC8-9435-25FE62999D09}"/>
              </a:ext>
            </a:extLst>
          </p:cNvPr>
          <p:cNvSpPr txBox="1"/>
          <p:nvPr/>
        </p:nvSpPr>
        <p:spPr>
          <a:xfrm>
            <a:off x="4515081" y="1543365"/>
            <a:ext cx="461665" cy="2442655"/>
          </a:xfrm>
          <a:prstGeom prst="rect">
            <a:avLst/>
          </a:prstGeom>
          <a:noFill/>
        </p:spPr>
        <p:txBody>
          <a:bodyPr vert="vert270" wrap="square" rtlCol="0">
            <a:spAutoFit/>
          </a:bodyPr>
          <a:lstStyle/>
          <a:p>
            <a:pPr algn="ctr"/>
            <a:r>
              <a:rPr lang="es-US" dirty="0">
                <a:latin typeface="Arial" panose="020B0604020202020204" pitchFamily="34" charset="0"/>
              </a:rPr>
              <a:t>Existente </a:t>
            </a:r>
          </a:p>
        </p:txBody>
      </p:sp>
      <p:sp>
        <p:nvSpPr>
          <p:cNvPr id="7" name="TextBox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C183510-6DAF-4874-BB7F-719C28EEF966}"/>
              </a:ext>
            </a:extLst>
          </p:cNvPr>
          <p:cNvSpPr txBox="1"/>
          <p:nvPr/>
        </p:nvSpPr>
        <p:spPr>
          <a:xfrm>
            <a:off x="4515081" y="4048559"/>
            <a:ext cx="461665" cy="2558315"/>
          </a:xfrm>
          <a:prstGeom prst="rect">
            <a:avLst/>
          </a:prstGeom>
          <a:noFill/>
        </p:spPr>
        <p:txBody>
          <a:bodyPr vert="vert270" wrap="square" rtlCol="0">
            <a:spAutoFit/>
          </a:bodyPr>
          <a:lstStyle/>
          <a:p>
            <a:pPr algn="ctr"/>
            <a:r>
              <a:rPr lang="es-US" dirty="0">
                <a:latin typeface="Arial" panose="020B0604020202020204" pitchFamily="34" charset="0"/>
              </a:rPr>
              <a:t>Propuesto</a:t>
            </a:r>
          </a:p>
        </p:txBody>
      </p:sp>
      <p:sp>
        <p:nvSpPr>
          <p:cNvPr id="10" name="TextBox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270A7B5-2EFA-41AF-87F6-3A50D1652961}"/>
              </a:ext>
            </a:extLst>
          </p:cNvPr>
          <p:cNvSpPr txBox="1"/>
          <p:nvPr/>
        </p:nvSpPr>
        <p:spPr>
          <a:xfrm>
            <a:off x="180151" y="4491549"/>
            <a:ext cx="2325928" cy="1323439"/>
          </a:xfrm>
          <a:prstGeom prst="rect">
            <a:avLst/>
          </a:prstGeom>
          <a:noFill/>
        </p:spPr>
        <p:txBody>
          <a:bodyPr wrap="square" rtlCol="0">
            <a:spAutoFit/>
          </a:bodyPr>
          <a:lstStyle/>
          <a:p>
            <a:r>
              <a:rPr lang="es-US" sz="2000" b="1" dirty="0">
                <a:solidFill>
                  <a:schemeClr val="tx1">
                    <a:lumMod val="75000"/>
                    <a:lumOff val="25000"/>
                  </a:schemeClr>
                </a:solidFill>
                <a:latin typeface="Arial" panose="020B0604020202020204" pitchFamily="34" charset="0"/>
              </a:rPr>
              <a:t>¿Qué tan lejos puede ir un cliente, en promedio, a las 5 p. m. en un día de semana?</a:t>
            </a:r>
          </a:p>
        </p:txBody>
      </p:sp>
      <p:pic>
        <p:nvPicPr>
          <p:cNvPr id="17" name="Pictur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F04DA54-CB3F-44F1-AD9E-B7FD56A5D5BC}"/>
              </a:ext>
            </a:extLst>
          </p:cNvPr>
          <p:cNvPicPr>
            <a:picLocks noChangeAspect="1"/>
          </p:cNvPicPr>
          <p:nvPr/>
        </p:nvPicPr>
        <p:blipFill rotWithShape="1">
          <a:blip r:embed="rId4"/>
          <a:srcRect l="14250" r="17482" b="7585"/>
          <a:stretch/>
        </p:blipFill>
        <p:spPr>
          <a:xfrm>
            <a:off x="4894862" y="1507392"/>
            <a:ext cx="2130699" cy="2514600"/>
          </a:xfrm>
          <a:prstGeom prst="rect">
            <a:avLst/>
          </a:prstGeom>
        </p:spPr>
      </p:pic>
      <p:pic>
        <p:nvPicPr>
          <p:cNvPr id="18" name="Picture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D01AA58-2C03-452F-B259-70773D59B197}"/>
              </a:ext>
            </a:extLst>
          </p:cNvPr>
          <p:cNvPicPr>
            <a:picLocks noChangeAspect="1"/>
          </p:cNvPicPr>
          <p:nvPr/>
        </p:nvPicPr>
        <p:blipFill rotWithShape="1">
          <a:blip r:embed="rId5"/>
          <a:srcRect l="14359" r="11465" b="7585"/>
          <a:stretch/>
        </p:blipFill>
        <p:spPr>
          <a:xfrm>
            <a:off x="4894862" y="4070416"/>
            <a:ext cx="2130699" cy="2514600"/>
          </a:xfrm>
          <a:prstGeom prst="rect">
            <a:avLst/>
          </a:prstGeom>
        </p:spPr>
      </p:pic>
      <p:sp>
        <p:nvSpPr>
          <p:cNvPr id="16" name="TextBox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6D85AED-07DB-4F79-8C42-AAFF3AE1EA96}"/>
              </a:ext>
            </a:extLst>
          </p:cNvPr>
          <p:cNvSpPr txBox="1"/>
          <p:nvPr/>
        </p:nvSpPr>
        <p:spPr>
          <a:xfrm>
            <a:off x="4894862" y="1180757"/>
            <a:ext cx="2130699" cy="27699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square" tIns="0" bIns="0" rtlCol="0" anchor="ctr">
            <a:spAutoFit/>
          </a:bodyPr>
          <a:lstStyle/>
          <a:p>
            <a:pPr algn="ctr"/>
            <a:r>
              <a:rPr lang="es-US" dirty="0">
                <a:latin typeface="Arial" panose="020B0604020202020204" pitchFamily="34" charset="0"/>
              </a:rPr>
              <a:t>MCC</a:t>
            </a:r>
          </a:p>
        </p:txBody>
      </p:sp>
      <p:sp>
        <p:nvSpPr>
          <p:cNvPr id="15" name="TextBox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EDE5EFD-B877-42AB-A377-4F7B1CC0F134}"/>
              </a:ext>
            </a:extLst>
          </p:cNvPr>
          <p:cNvSpPr txBox="1"/>
          <p:nvPr/>
        </p:nvSpPr>
        <p:spPr>
          <a:xfrm>
            <a:off x="7059429" y="1180757"/>
            <a:ext cx="3090672" cy="27699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square" tIns="0" bIns="0" rtlCol="0" anchor="ctr">
            <a:spAutoFit/>
          </a:bodyPr>
          <a:lstStyle/>
          <a:p>
            <a:pPr algn="ctr"/>
            <a:r>
              <a:rPr lang="es-US" dirty="0">
                <a:latin typeface="Arial" panose="020B0604020202020204" pitchFamily="34" charset="0"/>
              </a:rPr>
              <a:t>Irondequoit</a:t>
            </a:r>
          </a:p>
        </p:txBody>
      </p:sp>
      <p:pic>
        <p:nvPicPr>
          <p:cNvPr id="23" name="Picture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47B770-2901-4E72-8768-54F7EC59F31E}"/>
              </a:ext>
            </a:extLst>
          </p:cNvPr>
          <p:cNvPicPr>
            <a:picLocks noChangeAspect="1"/>
          </p:cNvPicPr>
          <p:nvPr/>
        </p:nvPicPr>
        <p:blipFill>
          <a:blip r:embed="rId6"/>
          <a:stretch>
            <a:fillRect/>
          </a:stretch>
        </p:blipFill>
        <p:spPr>
          <a:xfrm>
            <a:off x="10177588" y="4070416"/>
            <a:ext cx="2026534" cy="2514600"/>
          </a:xfrm>
          <a:prstGeom prst="rect">
            <a:avLst/>
          </a:prstGeom>
        </p:spPr>
      </p:pic>
      <p:pic>
        <p:nvPicPr>
          <p:cNvPr id="21" name="Picture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DC47FF8-0733-459F-9B43-E004A13A1CE0}"/>
              </a:ext>
            </a:extLst>
          </p:cNvPr>
          <p:cNvPicPr>
            <a:picLocks noChangeAspect="1"/>
          </p:cNvPicPr>
          <p:nvPr/>
        </p:nvPicPr>
        <p:blipFill rotWithShape="1">
          <a:blip r:embed="rId7"/>
          <a:srcRect t="8078" b="1620"/>
          <a:stretch/>
        </p:blipFill>
        <p:spPr>
          <a:xfrm>
            <a:off x="10177468" y="1507392"/>
            <a:ext cx="2026774" cy="2514600"/>
          </a:xfrm>
          <a:prstGeom prst="rect">
            <a:avLst/>
          </a:prstGeom>
        </p:spPr>
      </p:pic>
      <p:sp>
        <p:nvSpPr>
          <p:cNvPr id="5" name="TextBox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F960265-CD29-4D72-8013-E09287A9EFBC}"/>
              </a:ext>
            </a:extLst>
          </p:cNvPr>
          <p:cNvSpPr txBox="1"/>
          <p:nvPr/>
        </p:nvSpPr>
        <p:spPr>
          <a:xfrm>
            <a:off x="10175871" y="1180757"/>
            <a:ext cx="2029968" cy="27699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square" tIns="0" bIns="0" rtlCol="0" anchor="ctr">
            <a:spAutoFit/>
          </a:bodyPr>
          <a:lstStyle/>
          <a:p>
            <a:pPr algn="ctr"/>
            <a:r>
              <a:rPr lang="es-US" dirty="0">
                <a:latin typeface="Arial" panose="020B0604020202020204" pitchFamily="34" charset="0"/>
              </a:rPr>
              <a:t>Greece </a:t>
            </a:r>
          </a:p>
        </p:txBody>
      </p:sp>
      <p:sp>
        <p:nvSpPr>
          <p:cNvPr id="24" name="TextBox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8FD21A-9181-413D-973D-2AE7A1E53289}"/>
              </a:ext>
            </a:extLst>
          </p:cNvPr>
          <p:cNvSpPr txBox="1"/>
          <p:nvPr/>
        </p:nvSpPr>
        <p:spPr>
          <a:xfrm>
            <a:off x="2621225" y="4591037"/>
            <a:ext cx="1663563" cy="1200329"/>
          </a:xfrm>
          <a:prstGeom prst="rect">
            <a:avLst/>
          </a:prstGeom>
          <a:noFill/>
        </p:spPr>
        <p:txBody>
          <a:bodyPr wrap="square" rtlCol="0">
            <a:spAutoFit/>
          </a:bodyPr>
          <a:lstStyle/>
          <a:p>
            <a:r>
              <a:rPr lang="es-US" b="1" dirty="0">
                <a:solidFill>
                  <a:srgbClr val="A6A6A6"/>
                </a:solidFill>
                <a:latin typeface="Arial" panose="020B0604020202020204" pitchFamily="34" charset="0"/>
              </a:rPr>
              <a:t>15 min</a:t>
            </a:r>
          </a:p>
          <a:p>
            <a:r>
              <a:rPr lang="es-US" b="1" dirty="0">
                <a:solidFill>
                  <a:srgbClr val="A0D5D9"/>
                </a:solidFill>
                <a:latin typeface="Arial" panose="020B0604020202020204" pitchFamily="34" charset="0"/>
              </a:rPr>
              <a:t>30 min</a:t>
            </a:r>
          </a:p>
          <a:p>
            <a:r>
              <a:rPr lang="es-US" b="1" dirty="0">
                <a:solidFill>
                  <a:srgbClr val="A0D5D9"/>
                </a:solidFill>
                <a:latin typeface="Arial" panose="020B0604020202020204" pitchFamily="34" charset="0"/>
              </a:rPr>
              <a:t>45 min</a:t>
            </a:r>
          </a:p>
          <a:p>
            <a:r>
              <a:rPr lang="es-US" b="1" dirty="0">
                <a:solidFill>
                  <a:srgbClr val="E6BCBA"/>
                </a:solidFill>
                <a:latin typeface="Arial" panose="020B0604020202020204" pitchFamily="34" charset="0"/>
              </a:rPr>
              <a:t>60 min</a:t>
            </a:r>
          </a:p>
        </p:txBody>
      </p:sp>
      <p:cxnSp>
        <p:nvCxnSpPr>
          <p:cNvPr id="26" name="Straight Connector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9D8F80-6E63-477D-8698-D2880F1EA09F}"/>
              </a:ext>
            </a:extLst>
          </p:cNvPr>
          <p:cNvCxnSpPr>
            <a:cxnSpLocks/>
          </p:cNvCxnSpPr>
          <p:nvPr/>
        </p:nvCxnSpPr>
        <p:spPr>
          <a:xfrm>
            <a:off x="169145" y="4036506"/>
            <a:ext cx="434593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F8FAE9A-3356-4EC8-95A3-67EE32DAF3FD}"/>
              </a:ext>
            </a:extLst>
          </p:cNvPr>
          <p:cNvSpPr>
            <a:spLocks noGrp="1"/>
          </p:cNvSpPr>
          <p:nvPr>
            <p:ph idx="1"/>
          </p:nvPr>
        </p:nvSpPr>
        <p:spPr>
          <a:xfrm>
            <a:off x="180150" y="1954799"/>
            <a:ext cx="3814273" cy="2558309"/>
          </a:xfrm>
        </p:spPr>
        <p:txBody>
          <a:bodyPr>
            <a:normAutofit/>
          </a:bodyPr>
          <a:lstStyle/>
          <a:p>
            <a:r>
              <a:rPr lang="es-US" sz="2700" dirty="0" smtClean="0"/>
              <a:t>Tiempos de viaje mejorados gracias a nuevas conexiones transversales y rutas optimizadas</a:t>
            </a:r>
          </a:p>
        </p:txBody>
      </p:sp>
      <p:pic>
        <p:nvPicPr>
          <p:cNvPr id="9"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92AE1F-2472-4272-B9F2-EEF52703E028}"/>
              </a:ext>
            </a:extLst>
          </p:cNvPr>
          <p:cNvPicPr>
            <a:picLocks noChangeAspect="1"/>
          </p:cNvPicPr>
          <p:nvPr/>
        </p:nvPicPr>
        <p:blipFill>
          <a:blip r:embed="rId8"/>
          <a:stretch>
            <a:fillRect/>
          </a:stretch>
        </p:blipFill>
        <p:spPr>
          <a:xfrm>
            <a:off x="7061212" y="4070416"/>
            <a:ext cx="3087107" cy="2514600"/>
          </a:xfrm>
          <a:prstGeom prst="rect">
            <a:avLst/>
          </a:prstGeom>
        </p:spPr>
      </p:pic>
      <p:pic>
        <p:nvPicPr>
          <p:cNvPr id="12" name="Pictur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84E81EE-837A-47FF-9A8F-5425812C8A43}"/>
              </a:ext>
            </a:extLst>
          </p:cNvPr>
          <p:cNvPicPr>
            <a:picLocks noChangeAspect="1"/>
          </p:cNvPicPr>
          <p:nvPr/>
        </p:nvPicPr>
        <p:blipFill rotWithShape="1">
          <a:blip r:embed="rId9"/>
          <a:srcRect l="1067"/>
          <a:stretch/>
        </p:blipFill>
        <p:spPr>
          <a:xfrm>
            <a:off x="7061212" y="1507392"/>
            <a:ext cx="3087107" cy="2514600"/>
          </a:xfrm>
          <a:prstGeom prst="rect">
            <a:avLst/>
          </a:prstGeom>
        </p:spPr>
      </p:pic>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E316DA-83CE-4F3E-A3A8-326FB40E1470}"/>
              </a:ext>
            </a:extLst>
          </p:cNvPr>
          <p:cNvSpPr/>
          <p:nvPr/>
        </p:nvSpPr>
        <p:spPr>
          <a:xfrm>
            <a:off x="-12841" y="1428764"/>
            <a:ext cx="4974439" cy="507831"/>
          </a:xfrm>
          <a:prstGeom prst="rect">
            <a:avLst/>
          </a:prstGeom>
        </p:spPr>
        <p:txBody>
          <a:bodyPr wrap="none">
            <a:spAutoFit/>
          </a:bodyPr>
          <a:lstStyle/>
          <a:p>
            <a:r>
              <a:rPr lang="es-US" sz="2700" b="1" dirty="0">
                <a:solidFill>
                  <a:schemeClr val="tx1">
                    <a:lumMod val="75000"/>
                    <a:lumOff val="25000"/>
                  </a:schemeClr>
                </a:solidFill>
                <a:latin typeface="Arial" panose="020B0604020202020204" pitchFamily="34" charset="0"/>
              </a:rPr>
              <a:t>Mejoras en el tiempo de viaje</a:t>
            </a:r>
          </a:p>
        </p:txBody>
      </p:sp>
    </p:spTree>
    <p:custDataLst>
      <p:tags r:id="rId1"/>
    </p:custDataLst>
    <p:extLst>
      <p:ext uri="{BB962C8B-B14F-4D97-AF65-F5344CB8AC3E}">
        <p14:creationId xmlns:p14="http://schemas.microsoft.com/office/powerpoint/2010/main" val="1781991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4B6047D-FD7F-46F7-9B52-4C9F5D1DDEEF}"/>
              </a:ext>
            </a:extLst>
          </p:cNvPr>
          <p:cNvSpPr>
            <a:spLocks noGrp="1"/>
          </p:cNvSpPr>
          <p:nvPr>
            <p:ph type="title"/>
          </p:nvPr>
        </p:nvSpPr>
        <p:spPr/>
        <p:txBody>
          <a:bodyPr/>
          <a:lstStyle/>
          <a:p>
            <a:r>
              <a:rPr lang="es-US" smtClean="0"/>
              <a:t>Impactos para los clientes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455CCFE-FC69-4669-BFF3-A1FC93EAEC04}"/>
              </a:ext>
            </a:extLst>
          </p:cNvPr>
          <p:cNvSpPr>
            <a:spLocks noGrp="1"/>
          </p:cNvSpPr>
          <p:nvPr>
            <p:ph type="sldNum" sz="quarter" idx="12"/>
          </p:nvPr>
        </p:nvSpPr>
        <p:spPr/>
        <p:txBody>
          <a:bodyPr/>
          <a:lstStyle/>
          <a:p>
            <a:fld id="{6113E31D-E2AB-40D1-8B51-AFA5AFEF393A}" type="slidenum">
              <a:rPr lang="en-US" smtClean="0"/>
              <a:t>15</a:t>
            </a:fld>
            <a:endParaRPr lang="es-US" dirty="0"/>
          </a:p>
        </p:txBody>
      </p: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A1DD99B-A95F-4BA1-82AA-4835F6158749}"/>
              </a:ext>
            </a:extLst>
          </p:cNvPr>
          <p:cNvPicPr>
            <a:picLocks noChangeAspect="1"/>
          </p:cNvPicPr>
          <p:nvPr/>
        </p:nvPicPr>
        <p:blipFill rotWithShape="1">
          <a:blip r:embed="rId4"/>
          <a:srcRect l="6996" t="5116" r="6729" b="13333"/>
          <a:stretch/>
        </p:blipFill>
        <p:spPr>
          <a:xfrm>
            <a:off x="5565511" y="0"/>
            <a:ext cx="5628563" cy="6885171"/>
          </a:xfrm>
          <a:prstGeom prst="rect">
            <a:avLst/>
          </a:prstGeom>
        </p:spPr>
      </p:pic>
      <p:sp>
        <p:nvSpPr>
          <p:cNvPr id="7"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8E2436E-9050-4D49-B52A-D7B80E5B4C7F}"/>
              </a:ext>
            </a:extLst>
          </p:cNvPr>
          <p:cNvSpPr>
            <a:spLocks noGrp="1"/>
          </p:cNvSpPr>
          <p:nvPr>
            <p:ph idx="1"/>
          </p:nvPr>
        </p:nvSpPr>
        <p:spPr>
          <a:xfrm>
            <a:off x="527858" y="1954799"/>
            <a:ext cx="4886353" cy="3134559"/>
          </a:xfrm>
        </p:spPr>
        <p:txBody>
          <a:bodyPr>
            <a:normAutofit fontScale="92500" lnSpcReduction="10000"/>
          </a:bodyPr>
          <a:lstStyle/>
          <a:p>
            <a:r>
              <a:rPr lang="es-US" dirty="0" smtClean="0"/>
              <a:t>5 % de los viajes actuales </a:t>
            </a:r>
            <a:r>
              <a:rPr lang="es-US" dirty="0" smtClean="0"/>
              <a:t/>
            </a:r>
            <a:br>
              <a:rPr lang="es-US" dirty="0" smtClean="0"/>
            </a:br>
            <a:r>
              <a:rPr lang="es-US" dirty="0" smtClean="0"/>
              <a:t>de </a:t>
            </a:r>
            <a:r>
              <a:rPr lang="es-US" dirty="0" smtClean="0"/>
              <a:t>los clientes tienen una caminata de 10 minutos </a:t>
            </a:r>
            <a:r>
              <a:rPr lang="es-US" dirty="0" smtClean="0"/>
              <a:t/>
            </a:r>
            <a:br>
              <a:rPr lang="es-US" dirty="0" smtClean="0"/>
            </a:br>
            <a:r>
              <a:rPr lang="es-US" dirty="0" smtClean="0"/>
              <a:t>hasta </a:t>
            </a:r>
            <a:r>
              <a:rPr lang="es-US" dirty="0" smtClean="0"/>
              <a:t>el servicio</a:t>
            </a:r>
          </a:p>
          <a:p>
            <a:r>
              <a:rPr lang="es-US" dirty="0" smtClean="0"/>
              <a:t>Las zonas de movilidad comunitaria reducirán </a:t>
            </a:r>
            <a:r>
              <a:rPr lang="es-US" dirty="0" smtClean="0"/>
              <a:t/>
            </a:r>
            <a:br>
              <a:rPr lang="es-US" dirty="0" smtClean="0"/>
            </a:br>
            <a:r>
              <a:rPr lang="es-US" dirty="0" smtClean="0"/>
              <a:t>estos </a:t>
            </a:r>
            <a:r>
              <a:rPr lang="es-US" dirty="0" smtClean="0"/>
              <a:t>impactos a través </a:t>
            </a:r>
            <a:r>
              <a:rPr lang="es-US" dirty="0" smtClean="0"/>
              <a:t/>
            </a:r>
            <a:br>
              <a:rPr lang="es-US" dirty="0" smtClean="0"/>
            </a:br>
            <a:r>
              <a:rPr lang="es-US" dirty="0" smtClean="0"/>
              <a:t>de </a:t>
            </a:r>
            <a:r>
              <a:rPr lang="es-US" dirty="0" smtClean="0"/>
              <a:t>soluciones alternativas </a:t>
            </a:r>
            <a:r>
              <a:rPr lang="es-US" dirty="0" smtClean="0"/>
              <a:t/>
            </a:r>
            <a:br>
              <a:rPr lang="es-US" dirty="0" smtClean="0"/>
            </a:br>
            <a:r>
              <a:rPr lang="es-US" dirty="0" smtClean="0"/>
              <a:t>de </a:t>
            </a:r>
            <a:r>
              <a:rPr lang="es-US" dirty="0" smtClean="0"/>
              <a:t>movilidad</a:t>
            </a:r>
          </a:p>
        </p:txBody>
      </p:sp>
    </p:spTree>
    <p:custDataLst>
      <p:tags r:id="rId1"/>
    </p:custDataLst>
    <p:extLst>
      <p:ext uri="{BB962C8B-B14F-4D97-AF65-F5344CB8AC3E}">
        <p14:creationId xmlns:p14="http://schemas.microsoft.com/office/powerpoint/2010/main" val="229779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3386F4-F899-47F7-8C98-7A7F278AE93E}"/>
              </a:ext>
            </a:extLst>
          </p:cNvPr>
          <p:cNvPicPr>
            <a:picLocks noChangeAspect="1"/>
          </p:cNvPicPr>
          <p:nvPr/>
        </p:nvPicPr>
        <p:blipFill rotWithShape="1">
          <a:blip r:embed="rId4"/>
          <a:srcRect l="7924" t="22035" r="6528" b="25662"/>
          <a:stretch/>
        </p:blipFill>
        <p:spPr>
          <a:xfrm>
            <a:off x="5762479" y="1200150"/>
            <a:ext cx="6389919" cy="5055647"/>
          </a:xfrm>
          <a:prstGeom prst="rect">
            <a:avLst/>
          </a:prstGeom>
        </p:spPr>
      </p:pic>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8D01EC-A089-4360-9850-7BCE27C70C2F}"/>
              </a:ext>
            </a:extLst>
          </p:cNvPr>
          <p:cNvSpPr>
            <a:spLocks noGrp="1"/>
          </p:cNvSpPr>
          <p:nvPr>
            <p:ph type="title"/>
          </p:nvPr>
        </p:nvSpPr>
        <p:spPr/>
        <p:txBody>
          <a:bodyPr/>
          <a:lstStyle/>
          <a:p>
            <a:r>
              <a:rPr lang="es-US" smtClean="0"/>
              <a:t>Mejoras importantes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9D36B7-CD15-433C-9E16-A3AB7091FD6E}"/>
              </a:ext>
            </a:extLst>
          </p:cNvPr>
          <p:cNvSpPr>
            <a:spLocks noGrp="1"/>
          </p:cNvSpPr>
          <p:nvPr>
            <p:ph type="sldNum" sz="quarter" idx="12"/>
          </p:nvPr>
        </p:nvSpPr>
        <p:spPr/>
        <p:txBody>
          <a:bodyPr/>
          <a:lstStyle/>
          <a:p>
            <a:fld id="{6113E31D-E2AB-40D1-8B51-AFA5AFEF393A}" type="slidenum">
              <a:rPr lang="en-US" smtClean="0"/>
              <a:t>16</a:t>
            </a:fld>
            <a:endParaRPr lang="es-US" dirty="0"/>
          </a:p>
        </p:txBody>
      </p:sp>
      <p:sp>
        <p:nvSpPr>
          <p:cNvPr id="14"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A8D100-2B10-480D-AF64-F6E93636A32A}"/>
              </a:ext>
            </a:extLst>
          </p:cNvPr>
          <p:cNvSpPr>
            <a:spLocks noGrp="1"/>
          </p:cNvSpPr>
          <p:nvPr>
            <p:ph idx="1"/>
          </p:nvPr>
        </p:nvSpPr>
        <p:spPr>
          <a:xfrm>
            <a:off x="446002" y="1427075"/>
            <a:ext cx="5111056" cy="2928357"/>
          </a:xfrm>
        </p:spPr>
        <p:txBody>
          <a:bodyPr>
            <a:normAutofit/>
          </a:bodyPr>
          <a:lstStyle/>
          <a:p>
            <a:pPr marL="0" indent="0">
              <a:buNone/>
            </a:pPr>
            <a:r>
              <a:rPr lang="es-US" b="1" dirty="0"/>
              <a:t>Nodos de conexión</a:t>
            </a:r>
          </a:p>
          <a:p>
            <a:r>
              <a:rPr lang="es-US" sz="2400" dirty="0"/>
              <a:t>Las ubicaciones ideales incluyen</a:t>
            </a:r>
          </a:p>
          <a:p>
            <a:pPr lvl="1"/>
            <a:r>
              <a:rPr lang="es-US" sz="2000" dirty="0"/>
              <a:t>Puntos clave de convergencia de la red que maximizan las conexiones con el sistema de transporte público </a:t>
            </a:r>
          </a:p>
          <a:p>
            <a:pPr lvl="1"/>
            <a:r>
              <a:rPr lang="es-US" sz="2000" dirty="0"/>
              <a:t>Áreas fuera de la red donde las opciones de rutas fijas dan paso a las opciones de movilidad más rentables</a:t>
            </a:r>
          </a:p>
        </p:txBody>
      </p:sp>
      <p:pic>
        <p:nvPicPr>
          <p:cNvPr id="11" name="Pictur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5983DC-7E1E-4DAE-A778-E75F275FC424}"/>
              </a:ext>
            </a:extLst>
          </p:cNvPr>
          <p:cNvPicPr>
            <a:picLocks noChangeAspect="1"/>
          </p:cNvPicPr>
          <p:nvPr/>
        </p:nvPicPr>
        <p:blipFill rotWithShape="1">
          <a:blip r:embed="rId4"/>
          <a:srcRect l="69707" t="7273" r="8848" b="82327"/>
          <a:stretch/>
        </p:blipFill>
        <p:spPr>
          <a:xfrm>
            <a:off x="4160245" y="4876800"/>
            <a:ext cx="2339932" cy="1468525"/>
          </a:xfrm>
          <a:prstGeom prst="rect">
            <a:avLst/>
          </a:prstGeom>
          <a:ln>
            <a:solidFill>
              <a:schemeClr val="tx1"/>
            </a:solidFill>
          </a:ln>
        </p:spPr>
      </p:pic>
      <p:pic>
        <p:nvPicPr>
          <p:cNvPr id="16" name="Pictur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0473AD-978E-4926-B3B6-12ABF74D1B1E}"/>
              </a:ext>
            </a:extLst>
          </p:cNvPr>
          <p:cNvPicPr>
            <a:picLocks noChangeAspect="1"/>
          </p:cNvPicPr>
          <p:nvPr/>
        </p:nvPicPr>
        <p:blipFill>
          <a:blip r:embed="rId5"/>
          <a:stretch>
            <a:fillRect/>
          </a:stretch>
        </p:blipFill>
        <p:spPr>
          <a:xfrm>
            <a:off x="912339" y="4516525"/>
            <a:ext cx="2619022" cy="1828800"/>
          </a:xfrm>
          <a:prstGeom prst="rect">
            <a:avLst/>
          </a:prstGeom>
          <a:ln>
            <a:solidFill>
              <a:schemeClr val="bg1">
                <a:lumMod val="50000"/>
              </a:schemeClr>
            </a:solidFill>
          </a:ln>
        </p:spPr>
      </p:pic>
      <p:sp>
        <p:nvSpPr>
          <p:cNvPr id="10" name="TextBox 9"/>
          <p:cNvSpPr txBox="1"/>
          <p:nvPr/>
        </p:nvSpPr>
        <p:spPr>
          <a:xfrm>
            <a:off x="4789046" y="5020521"/>
            <a:ext cx="1636646" cy="646331"/>
          </a:xfrm>
          <a:prstGeom prst="rect">
            <a:avLst/>
          </a:prstGeom>
          <a:solidFill>
            <a:schemeClr val="bg1"/>
          </a:solidFill>
        </p:spPr>
        <p:txBody>
          <a:bodyPr wrap="square" lIns="0" rIns="0" rtlCol="0">
            <a:spAutoFit/>
          </a:bodyPr>
          <a:lstStyle/>
          <a:p>
            <a:r>
              <a:rPr lang="es-US" sz="1200" dirty="0"/>
              <a:t>Nodos de </a:t>
            </a:r>
            <a:r>
              <a:rPr lang="es-US" sz="1200" dirty="0" smtClean="0"/>
              <a:t>conexión</a:t>
            </a:r>
          </a:p>
          <a:p>
            <a:endParaRPr lang="es-US" sz="1200" dirty="0"/>
          </a:p>
          <a:p>
            <a:r>
              <a:rPr lang="es-US" sz="1200" dirty="0"/>
              <a:t>Red propuesta</a:t>
            </a:r>
            <a:endParaRPr lang="es-US" sz="1200" dirty="0" smtClean="0"/>
          </a:p>
        </p:txBody>
      </p:sp>
      <p:sp>
        <p:nvSpPr>
          <p:cNvPr id="13" name="Rectangle 12"/>
          <p:cNvSpPr/>
          <p:nvPr/>
        </p:nvSpPr>
        <p:spPr>
          <a:xfrm>
            <a:off x="5111314" y="6107524"/>
            <a:ext cx="408766" cy="169277"/>
          </a:xfrm>
          <a:prstGeom prst="rect">
            <a:avLst/>
          </a:prstGeom>
          <a:solidFill>
            <a:schemeClr val="bg1"/>
          </a:solidFill>
        </p:spPr>
        <p:txBody>
          <a:bodyPr wrap="none" lIns="0" tIns="0" rIns="0" bIns="0" anchor="ctr" anchorCtr="0">
            <a:spAutoFit/>
          </a:bodyPr>
          <a:lstStyle/>
          <a:p>
            <a:pPr algn="ctr"/>
            <a:r>
              <a:rPr lang="es-US" sz="1100" b="1" dirty="0">
                <a:solidFill>
                  <a:schemeClr val="bg1">
                    <a:lumMod val="50000"/>
                  </a:schemeClr>
                </a:solidFill>
              </a:rPr>
              <a:t>NORTE</a:t>
            </a:r>
            <a:endParaRPr lang="es-US" sz="1100" b="1" dirty="0">
              <a:solidFill>
                <a:schemeClr val="bg1">
                  <a:lumMod val="50000"/>
                </a:schemeClr>
              </a:solidFill>
            </a:endParaRPr>
          </a:p>
        </p:txBody>
      </p:sp>
    </p:spTree>
    <p:custDataLst>
      <p:tags r:id="rId1"/>
    </p:custDataLst>
    <p:extLst>
      <p:ext uri="{BB962C8B-B14F-4D97-AF65-F5344CB8AC3E}">
        <p14:creationId xmlns:p14="http://schemas.microsoft.com/office/powerpoint/2010/main" val="33405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8D01EC-A089-4360-9850-7BCE27C70C2F}"/>
              </a:ext>
            </a:extLst>
          </p:cNvPr>
          <p:cNvSpPr>
            <a:spLocks noGrp="1"/>
          </p:cNvSpPr>
          <p:nvPr>
            <p:ph type="title"/>
          </p:nvPr>
        </p:nvSpPr>
        <p:spPr/>
        <p:txBody>
          <a:bodyPr/>
          <a:lstStyle/>
          <a:p>
            <a:r>
              <a:rPr lang="es-US" smtClean="0"/>
              <a:t>Mejoras importantes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9D36B7-CD15-433C-9E16-A3AB7091FD6E}"/>
              </a:ext>
            </a:extLst>
          </p:cNvPr>
          <p:cNvSpPr>
            <a:spLocks noGrp="1"/>
          </p:cNvSpPr>
          <p:nvPr>
            <p:ph type="sldNum" sz="quarter" idx="12"/>
          </p:nvPr>
        </p:nvSpPr>
        <p:spPr/>
        <p:txBody>
          <a:bodyPr/>
          <a:lstStyle/>
          <a:p>
            <a:fld id="{6113E31D-E2AB-40D1-8B51-AFA5AFEF393A}" type="slidenum">
              <a:rPr lang="en-US" smtClean="0"/>
              <a:t>17</a:t>
            </a:fld>
            <a:endParaRPr lang="es-US" dirty="0"/>
          </a:p>
        </p:txBody>
      </p:sp>
      <p:sp>
        <p:nvSpPr>
          <p:cNvPr id="9"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5628EB-D6AE-45F8-A875-90E75CF844AA}"/>
              </a:ext>
            </a:extLst>
          </p:cNvPr>
          <p:cNvSpPr txBox="1">
            <a:spLocks/>
          </p:cNvSpPr>
          <p:nvPr/>
        </p:nvSpPr>
        <p:spPr>
          <a:xfrm>
            <a:off x="365907" y="1246221"/>
            <a:ext cx="6443966" cy="5292731"/>
          </a:xfrm>
          <a:prstGeom prst="rect">
            <a:avLst/>
          </a:prstGeom>
        </p:spPr>
        <p:txBody>
          <a:bodyPr vert="horz" lIns="0" tIns="45720" rIns="0" bIns="45720" rtlCol="0">
            <a:spAutoFit/>
          </a:bodyPr>
          <a:lstStyle>
            <a:lvl1pPr marL="336550" indent="-336550" algn="l" defTabSz="914400" rtl="0" eaLnBrk="1" latinLnBrk="0" hangingPunct="1">
              <a:lnSpc>
                <a:spcPct val="90000"/>
              </a:lnSpc>
              <a:spcBef>
                <a:spcPts val="1200"/>
              </a:spcBef>
              <a:spcAft>
                <a:spcPts val="200"/>
              </a:spcAft>
              <a:buClr>
                <a:srgbClr val="FC6719"/>
              </a:buClr>
              <a:buSzPct val="100000"/>
              <a:buFont typeface="Courier New" panose="02070309020205020404" pitchFamily="49" charset="0"/>
              <a:buChar char="o"/>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6125" indent="-288925" algn="l" defTabSz="914400" rtl="0" eaLnBrk="1" latinLnBrk="0" hangingPunct="1">
              <a:lnSpc>
                <a:spcPct val="90000"/>
              </a:lnSpc>
              <a:spcBef>
                <a:spcPts val="200"/>
              </a:spcBef>
              <a:spcAft>
                <a:spcPts val="400"/>
              </a:spcAft>
              <a:buClr>
                <a:srgbClr val="FC6719"/>
              </a:buClr>
              <a:buFont typeface="Wingdings"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200"/>
              </a:spcBef>
              <a:spcAft>
                <a:spcPts val="400"/>
              </a:spcAft>
              <a:buClr>
                <a:schemeClr val="accent2"/>
              </a:buClr>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ourier New" panose="02070309020205020404" pitchFamily="49" charset="0"/>
              <a:buNone/>
            </a:pPr>
            <a:r>
              <a:rPr lang="es-US" sz="2600" b="1" dirty="0"/>
              <a:t>Transporte público mejorado</a:t>
            </a:r>
          </a:p>
          <a:p>
            <a:r>
              <a:rPr lang="es-US" sz="2200" dirty="0"/>
              <a:t>Prioridad para el transporte público a lo </a:t>
            </a:r>
            <a:r>
              <a:rPr lang="es-US" sz="2200" dirty="0" smtClean="0"/>
              <a:t/>
            </a:r>
            <a:br>
              <a:rPr lang="es-US" sz="2200" dirty="0" smtClean="0"/>
            </a:br>
            <a:r>
              <a:rPr lang="es-US" sz="2200" dirty="0" smtClean="0"/>
              <a:t>largo de </a:t>
            </a:r>
            <a:r>
              <a:rPr lang="es-US" sz="2200" dirty="0"/>
              <a:t>los corredores clave</a:t>
            </a:r>
          </a:p>
          <a:p>
            <a:pPr lvl="1"/>
            <a:r>
              <a:rPr lang="es-US" sz="1800" dirty="0"/>
              <a:t>Prioridad de señalización para el transporte </a:t>
            </a:r>
            <a:r>
              <a:rPr lang="es-US" sz="1800" dirty="0" smtClean="0"/>
              <a:t/>
            </a:r>
            <a:br>
              <a:rPr lang="es-US" sz="1800" dirty="0" smtClean="0"/>
            </a:br>
            <a:r>
              <a:rPr lang="es-US" sz="1800" dirty="0" smtClean="0"/>
              <a:t>público </a:t>
            </a:r>
            <a:r>
              <a:rPr lang="es-US" sz="1800" dirty="0"/>
              <a:t>(TSP)</a:t>
            </a:r>
          </a:p>
          <a:p>
            <a:pPr lvl="1"/>
            <a:r>
              <a:rPr lang="es-US" sz="1800" dirty="0"/>
              <a:t>Desvíos de colas y carriles para enlace</a:t>
            </a:r>
          </a:p>
          <a:p>
            <a:r>
              <a:rPr lang="es-US" sz="2200" dirty="0"/>
              <a:t>Paradas mejoradas</a:t>
            </a:r>
          </a:p>
          <a:p>
            <a:pPr lvl="1"/>
            <a:r>
              <a:rPr lang="es-US" sz="1800" dirty="0"/>
              <a:t>Información de llegada en tiempo real</a:t>
            </a:r>
          </a:p>
          <a:p>
            <a:pPr lvl="1"/>
            <a:r>
              <a:rPr lang="es-US" sz="1800" dirty="0"/>
              <a:t>Plataformas de acceso a nivel</a:t>
            </a:r>
          </a:p>
          <a:p>
            <a:pPr lvl="1"/>
            <a:r>
              <a:rPr lang="es-US" sz="1800" dirty="0"/>
              <a:t>Elementos de seguridad, como cámaras </a:t>
            </a:r>
            <a:r>
              <a:rPr lang="es-US" sz="1800" dirty="0" smtClean="0"/>
              <a:t/>
            </a:r>
            <a:br>
              <a:rPr lang="es-US" sz="1800" dirty="0" smtClean="0"/>
            </a:br>
            <a:r>
              <a:rPr lang="es-US" sz="1800" dirty="0" smtClean="0"/>
              <a:t>e </a:t>
            </a:r>
            <a:r>
              <a:rPr lang="es-US" sz="1800" dirty="0"/>
              <a:t>iluminación</a:t>
            </a:r>
            <a:endParaRPr lang="es-US" sz="2000" dirty="0"/>
          </a:p>
          <a:p>
            <a:r>
              <a:rPr lang="es-US" sz="2200" dirty="0"/>
              <a:t>Autobuses mejorados</a:t>
            </a:r>
          </a:p>
          <a:p>
            <a:pPr lvl="1"/>
            <a:r>
              <a:rPr lang="es-US" sz="1800" dirty="0"/>
              <a:t>Autobuses eléctricos de marca</a:t>
            </a:r>
          </a:p>
          <a:p>
            <a:pPr lvl="1"/>
            <a:r>
              <a:rPr lang="es-US" sz="1800" dirty="0"/>
              <a:t>Vehículos con piso bajo</a:t>
            </a:r>
          </a:p>
          <a:p>
            <a:pPr lvl="1"/>
            <a:r>
              <a:rPr lang="es-US" sz="1800" dirty="0"/>
              <a:t>Vehículos de alta capacidad</a:t>
            </a:r>
            <a:endParaRPr lang="es-US" sz="2000" dirty="0"/>
          </a:p>
        </p:txBody>
      </p:sp>
      <p:pic>
        <p:nvPicPr>
          <p:cNvPr id="10" name="Pictur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0C94832-918B-49A9-90AA-48FD1BC14FF0}"/>
              </a:ext>
            </a:extLst>
          </p:cNvPr>
          <p:cNvPicPr>
            <a:picLocks noChangeAspect="1"/>
          </p:cNvPicPr>
          <p:nvPr/>
        </p:nvPicPr>
        <p:blipFill rotWithShape="1">
          <a:blip r:embed="rId4"/>
          <a:srcRect r="17663"/>
          <a:stretch/>
        </p:blipFill>
        <p:spPr>
          <a:xfrm>
            <a:off x="7206915" y="1507931"/>
            <a:ext cx="3720878" cy="2257951"/>
          </a:xfrm>
          <a:prstGeom prst="rect">
            <a:avLst/>
          </a:prstGeom>
          <a:ln>
            <a:solidFill>
              <a:schemeClr val="bg1">
                <a:lumMod val="65000"/>
              </a:schemeClr>
            </a:solidFill>
          </a:ln>
        </p:spPr>
      </p:pic>
      <p:pic>
        <p:nvPicPr>
          <p:cNvPr id="12" name="Pictur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D7529ED-03CF-48B0-A5D7-C1B33671FA80}"/>
              </a:ext>
            </a:extLst>
          </p:cNvPr>
          <p:cNvPicPr>
            <a:picLocks noChangeAspect="1"/>
          </p:cNvPicPr>
          <p:nvPr/>
        </p:nvPicPr>
        <p:blipFill rotWithShape="1">
          <a:blip r:embed="rId5"/>
          <a:srcRect t="9545" b="9545"/>
          <a:stretch/>
        </p:blipFill>
        <p:spPr>
          <a:xfrm>
            <a:off x="7206915" y="4018671"/>
            <a:ext cx="3720879" cy="2257952"/>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2197484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379531C-CCDB-4289-BC94-32CD4ABA277F}"/>
              </a:ext>
            </a:extLst>
          </p:cNvPr>
          <p:cNvSpPr>
            <a:spLocks noGrp="1"/>
          </p:cNvSpPr>
          <p:nvPr>
            <p:ph type="title"/>
          </p:nvPr>
        </p:nvSpPr>
        <p:spPr/>
        <p:txBody>
          <a:bodyPr/>
          <a:lstStyle/>
          <a:p>
            <a:r>
              <a:rPr lang="es-US" smtClean="0"/>
              <a:t>Estrategia de apertura al público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805FF9-27EA-4496-BC11-C9EE81F9627C}"/>
              </a:ext>
            </a:extLst>
          </p:cNvPr>
          <p:cNvSpPr>
            <a:spLocks noGrp="1"/>
          </p:cNvSpPr>
          <p:nvPr>
            <p:ph type="sldNum" sz="quarter" idx="12"/>
          </p:nvPr>
        </p:nvSpPr>
        <p:spPr/>
        <p:txBody>
          <a:bodyPr/>
          <a:lstStyle/>
          <a:p>
            <a:fld id="{6113E31D-E2AB-40D1-8B51-AFA5AFEF393A}" type="slidenum">
              <a:rPr lang="en-US" smtClean="0"/>
              <a:t>18</a:t>
            </a:fld>
            <a:endParaRPr lang="es-US" dirty="0"/>
          </a:p>
        </p:txBody>
      </p:sp>
      <p:grpSp>
        <p:nvGrpSpPr>
          <p:cNvPr id="3" name="Group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5ECA9C-2B3A-42DC-AB1C-71F031B11FD5}"/>
              </a:ext>
            </a:extLst>
          </p:cNvPr>
          <p:cNvGrpSpPr/>
          <p:nvPr/>
        </p:nvGrpSpPr>
        <p:grpSpPr>
          <a:xfrm>
            <a:off x="2625834" y="758377"/>
            <a:ext cx="9482983" cy="3928439"/>
            <a:chOff x="2435547" y="1182899"/>
            <a:chExt cx="9482983" cy="3928439"/>
          </a:xfrm>
        </p:grpSpPr>
        <p:sp>
          <p:nvSpPr>
            <p:cNvPr id="12"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6CBF341-F9CE-4C80-A34C-68CE41E70263}"/>
                </a:ext>
              </a:extLst>
            </p:cNvPr>
            <p:cNvSpPr/>
            <p:nvPr/>
          </p:nvSpPr>
          <p:spPr>
            <a:xfrm>
              <a:off x="2435547" y="1182899"/>
              <a:ext cx="9482983" cy="3792595"/>
            </a:xfrm>
            <a:prstGeom prst="rect">
              <a:avLst/>
            </a:prstGeom>
            <a:ln>
              <a:noFill/>
            </a:ln>
          </p:spPr>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A1E540-A228-4AF7-BDAB-01AD7B6B468A}"/>
                </a:ext>
              </a:extLst>
            </p:cNvPr>
            <p:cNvSpPr/>
            <p:nvPr/>
          </p:nvSpPr>
          <p:spPr>
            <a:xfrm>
              <a:off x="2442826" y="1357110"/>
              <a:ext cx="1939260" cy="3444172"/>
            </a:xfrm>
            <a:prstGeom prst="rect">
              <a:avLst/>
            </a:prstGeom>
            <a:noFill/>
            <a:ln w="28575">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sp>
        <p:sp>
          <p:nvSpPr>
            <p:cNvPr id="14" name="Rectangl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2FD0ECF-EA0D-41CA-BED0-3D53E2EC7B81}"/>
                </a:ext>
              </a:extLst>
            </p:cNvPr>
            <p:cNvSpPr/>
            <p:nvPr/>
          </p:nvSpPr>
          <p:spPr>
            <a:xfrm>
              <a:off x="2435547" y="2043199"/>
              <a:ext cx="2042556" cy="1850077"/>
            </a:xfrm>
            <a:prstGeom prst="rect">
              <a:avLst/>
            </a:prstGeom>
            <a: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29FC518-96B0-4FC7-A99F-9BCF161B3330}"/>
                </a:ext>
              </a:extLst>
            </p:cNvPr>
            <p:cNvSpPr/>
            <p:nvPr/>
          </p:nvSpPr>
          <p:spPr>
            <a:xfrm>
              <a:off x="2584158" y="3788196"/>
              <a:ext cx="1745334" cy="616000"/>
            </a:xfrm>
            <a:custGeom>
              <a:avLst/>
              <a:gdLst>
                <a:gd name="connsiteX0" fmla="*/ 0 w 1745334"/>
                <a:gd name="connsiteY0" fmla="*/ 0 h 616000"/>
                <a:gd name="connsiteX1" fmla="*/ 1745334 w 1745334"/>
                <a:gd name="connsiteY1" fmla="*/ 0 h 616000"/>
                <a:gd name="connsiteX2" fmla="*/ 1745334 w 1745334"/>
                <a:gd name="connsiteY2" fmla="*/ 616000 h 616000"/>
                <a:gd name="connsiteX3" fmla="*/ 0 w 1745334"/>
                <a:gd name="connsiteY3" fmla="*/ 616000 h 616000"/>
                <a:gd name="connsiteX4" fmla="*/ 0 w 1745334"/>
                <a:gd name="connsiteY4" fmla="*/ 0 h 6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334" h="616000">
                  <a:moveTo>
                    <a:pt x="0" y="0"/>
                  </a:moveTo>
                  <a:lnTo>
                    <a:pt x="1745334" y="0"/>
                  </a:lnTo>
                  <a:lnTo>
                    <a:pt x="1745334" y="616000"/>
                  </a:lnTo>
                  <a:lnTo>
                    <a:pt x="0" y="61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b="1" kern="1200" dirty="0" smtClean="0">
                  <a:latin typeface="Arial" panose="020B0604020202020204" pitchFamily="34" charset="0"/>
                </a:rPr>
                <a:t>Talleres con </a:t>
              </a:r>
              <a:r>
                <a:rPr lang="es-US" sz="1600" b="1" kern="1200" dirty="0" smtClean="0">
                  <a:latin typeface="Arial" panose="020B0604020202020204" pitchFamily="34" charset="0"/>
                </a:rPr>
                <a:t/>
              </a:r>
              <a:br>
                <a:rPr lang="es-US" sz="1600" b="1" kern="1200" dirty="0" smtClean="0">
                  <a:latin typeface="Arial" panose="020B0604020202020204" pitchFamily="34" charset="0"/>
                </a:rPr>
              </a:br>
              <a:r>
                <a:rPr lang="es-US" sz="1600" b="1" kern="1200" dirty="0" smtClean="0">
                  <a:latin typeface="Arial" panose="020B0604020202020204" pitchFamily="34" charset="0"/>
                </a:rPr>
                <a:t>las </a:t>
              </a:r>
              <a:r>
                <a:rPr lang="es-US" sz="1600" b="1" kern="1200" dirty="0" smtClean="0">
                  <a:latin typeface="Arial" panose="020B0604020202020204" pitchFamily="34" charset="0"/>
                </a:rPr>
                <a:t>partes interesadas</a:t>
              </a:r>
              <a:endParaRPr lang="es-US" sz="1600" b="1" kern="12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1C0971A-1E77-4DE9-A419-60DF893EF886}"/>
                </a:ext>
              </a:extLst>
            </p:cNvPr>
            <p:cNvSpPr/>
            <p:nvPr/>
          </p:nvSpPr>
          <p:spPr>
            <a:xfrm>
              <a:off x="4952547" y="1357110"/>
              <a:ext cx="1939260" cy="3444172"/>
            </a:xfrm>
            <a:prstGeom prst="rect">
              <a:avLst/>
            </a:prstGeom>
            <a:noFill/>
            <a:ln w="38100">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sp>
        <p:sp>
          <p:nvSpPr>
            <p:cNvPr id="17"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A1A302F-CCE5-4CFD-BFBC-FE8D9B7A9088}"/>
                </a:ext>
              </a:extLst>
            </p:cNvPr>
            <p:cNvSpPr/>
            <p:nvPr/>
          </p:nvSpPr>
          <p:spPr>
            <a:xfrm>
              <a:off x="5246486" y="2029714"/>
              <a:ext cx="1479886" cy="1482963"/>
            </a:xfrm>
            <a:prstGeom prst="rect">
              <a:avLst/>
            </a:prstGeom>
            <a:blipFill rotWithShape="1">
              <a:blip r:embed="rId5">
                <a:duotone>
                  <a:schemeClr val="accent1">
                    <a:shade val="45000"/>
                    <a:satMod val="135000"/>
                  </a:schemeClr>
                  <a:prstClr val="white"/>
                </a:duotone>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reeform: Shape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EA3C410-B85C-4F69-9F33-8133660125DA}"/>
                </a:ext>
              </a:extLst>
            </p:cNvPr>
            <p:cNvSpPr/>
            <p:nvPr/>
          </p:nvSpPr>
          <p:spPr>
            <a:xfrm>
              <a:off x="5118310" y="3512677"/>
              <a:ext cx="1745334" cy="1417398"/>
            </a:xfrm>
            <a:custGeom>
              <a:avLst/>
              <a:gdLst>
                <a:gd name="connsiteX0" fmla="*/ 0 w 1745334"/>
                <a:gd name="connsiteY0" fmla="*/ 0 h 1417398"/>
                <a:gd name="connsiteX1" fmla="*/ 1745334 w 1745334"/>
                <a:gd name="connsiteY1" fmla="*/ 0 h 1417398"/>
                <a:gd name="connsiteX2" fmla="*/ 1745334 w 1745334"/>
                <a:gd name="connsiteY2" fmla="*/ 1417398 h 1417398"/>
                <a:gd name="connsiteX3" fmla="*/ 0 w 1745334"/>
                <a:gd name="connsiteY3" fmla="*/ 1417398 h 1417398"/>
                <a:gd name="connsiteX4" fmla="*/ 0 w 1745334"/>
                <a:gd name="connsiteY4" fmla="*/ 0 h 1417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334" h="1417398">
                  <a:moveTo>
                    <a:pt x="0" y="0"/>
                  </a:moveTo>
                  <a:lnTo>
                    <a:pt x="1745334" y="0"/>
                  </a:lnTo>
                  <a:lnTo>
                    <a:pt x="1745334" y="1417398"/>
                  </a:lnTo>
                  <a:lnTo>
                    <a:pt x="0" y="14173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b="1" kern="1200" dirty="0" smtClean="0">
                  <a:latin typeface="Arial" panose="020B0604020202020204" pitchFamily="34" charset="0"/>
                </a:rPr>
                <a:t>Sesiones de información </a:t>
              </a:r>
              <a:r>
                <a:rPr lang="es-US" sz="1600" b="1" kern="1200" dirty="0" smtClean="0">
                  <a:latin typeface="Arial" panose="020B0604020202020204" pitchFamily="34" charset="0"/>
                </a:rPr>
                <a:t/>
              </a:r>
              <a:br>
                <a:rPr lang="es-US" sz="1600" b="1" kern="1200" dirty="0" smtClean="0">
                  <a:latin typeface="Arial" panose="020B0604020202020204" pitchFamily="34" charset="0"/>
                </a:rPr>
              </a:br>
              <a:r>
                <a:rPr lang="es-US" sz="1600" b="1" kern="1200" dirty="0" smtClean="0">
                  <a:latin typeface="Arial" panose="020B0604020202020204" pitchFamily="34" charset="0"/>
                </a:rPr>
                <a:t>al </a:t>
              </a:r>
              <a:r>
                <a:rPr lang="es-US" sz="1600" b="1" kern="1200" dirty="0" smtClean="0">
                  <a:latin typeface="Arial" panose="020B0604020202020204" pitchFamily="34" charset="0"/>
                </a:rPr>
                <a:t>público</a:t>
              </a:r>
              <a:endParaRPr lang="es-US" sz="1600" b="1" kern="12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8286587-1BC3-4714-B598-F920866EEF84}"/>
                </a:ext>
              </a:extLst>
            </p:cNvPr>
            <p:cNvSpPr/>
            <p:nvPr/>
          </p:nvSpPr>
          <p:spPr>
            <a:xfrm>
              <a:off x="7462268" y="1357110"/>
              <a:ext cx="1939260" cy="3444172"/>
            </a:xfrm>
            <a:prstGeom prst="rect">
              <a:avLst/>
            </a:prstGeom>
            <a:noFill/>
            <a:ln w="38100">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sp>
        <p:sp>
          <p:nvSpPr>
            <p:cNvPr id="20" name="Rectangle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398278-1188-4B57-87C0-E52505104A5D}"/>
                </a:ext>
              </a:extLst>
            </p:cNvPr>
            <p:cNvSpPr/>
            <p:nvPr/>
          </p:nvSpPr>
          <p:spPr>
            <a:xfrm>
              <a:off x="7691955" y="2029714"/>
              <a:ext cx="1479886" cy="1482963"/>
            </a:xfrm>
            <a:prstGeom prst="rect">
              <a:avLst/>
            </a:prstGeom>
            <a:blipFill rotWithShape="1">
              <a:blip r:embed="rId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6DF9D04-F0A1-4328-BF1B-8C5640AF748A}"/>
                </a:ext>
              </a:extLst>
            </p:cNvPr>
            <p:cNvSpPr/>
            <p:nvPr/>
          </p:nvSpPr>
          <p:spPr>
            <a:xfrm>
              <a:off x="7559231" y="3447110"/>
              <a:ext cx="1745334" cy="1482965"/>
            </a:xfrm>
            <a:custGeom>
              <a:avLst/>
              <a:gdLst>
                <a:gd name="connsiteX0" fmla="*/ 0 w 1745334"/>
                <a:gd name="connsiteY0" fmla="*/ 0 h 1482965"/>
                <a:gd name="connsiteX1" fmla="*/ 1745334 w 1745334"/>
                <a:gd name="connsiteY1" fmla="*/ 0 h 1482965"/>
                <a:gd name="connsiteX2" fmla="*/ 1745334 w 1745334"/>
                <a:gd name="connsiteY2" fmla="*/ 1482965 h 1482965"/>
                <a:gd name="connsiteX3" fmla="*/ 0 w 1745334"/>
                <a:gd name="connsiteY3" fmla="*/ 1482965 h 1482965"/>
                <a:gd name="connsiteX4" fmla="*/ 0 w 1745334"/>
                <a:gd name="connsiteY4" fmla="*/ 0 h 148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334" h="1482965">
                  <a:moveTo>
                    <a:pt x="0" y="0"/>
                  </a:moveTo>
                  <a:lnTo>
                    <a:pt x="1745334" y="0"/>
                  </a:lnTo>
                  <a:lnTo>
                    <a:pt x="1745334" y="1482965"/>
                  </a:lnTo>
                  <a:lnTo>
                    <a:pt x="0" y="14829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b="1" kern="1200" dirty="0" smtClean="0">
                  <a:latin typeface="Arial" panose="020B0604020202020204" pitchFamily="34" charset="0"/>
                </a:rPr>
                <a:t>Herramienta </a:t>
              </a:r>
              <a:r>
                <a:rPr lang="es-US" sz="1600" b="1" kern="1200" dirty="0" smtClean="0">
                  <a:latin typeface="Arial" panose="020B0604020202020204" pitchFamily="34" charset="0"/>
                </a:rPr>
                <a:t/>
              </a:r>
              <a:br>
                <a:rPr lang="es-US" sz="1600" b="1" kern="1200" dirty="0" smtClean="0">
                  <a:latin typeface="Arial" panose="020B0604020202020204" pitchFamily="34" charset="0"/>
                </a:rPr>
              </a:br>
              <a:r>
                <a:rPr lang="es-US" sz="1600" b="1" kern="1200" dirty="0" smtClean="0">
                  <a:latin typeface="Arial" panose="020B0604020202020204" pitchFamily="34" charset="0"/>
                </a:rPr>
                <a:t>de </a:t>
              </a:r>
              <a:r>
                <a:rPr lang="es-US" sz="1600" b="1" kern="1200" dirty="0" smtClean="0">
                  <a:latin typeface="Arial" panose="020B0604020202020204" pitchFamily="34" charset="0"/>
                </a:rPr>
                <a:t>mapeo interactivo </a:t>
              </a:r>
              <a:r>
                <a:rPr lang="es-US" sz="1600" b="1" kern="1200" dirty="0" smtClean="0">
                  <a:latin typeface="Arial" panose="020B0604020202020204" pitchFamily="34" charset="0"/>
                </a:rPr>
                <a:t/>
              </a:r>
              <a:br>
                <a:rPr lang="es-US" sz="1600" b="1" kern="1200" dirty="0" smtClean="0">
                  <a:latin typeface="Arial" panose="020B0604020202020204" pitchFamily="34" charset="0"/>
                </a:rPr>
              </a:br>
              <a:r>
                <a:rPr lang="es-US" sz="1600" b="1" kern="1200" dirty="0" smtClean="0">
                  <a:latin typeface="Arial" panose="020B0604020202020204" pitchFamily="34" charset="0"/>
                </a:rPr>
                <a:t>en </a:t>
              </a:r>
              <a:r>
                <a:rPr lang="es-US" sz="1600" b="1" kern="1200" dirty="0" smtClean="0">
                  <a:latin typeface="Arial" panose="020B0604020202020204" pitchFamily="34" charset="0"/>
                </a:rPr>
                <a:t>línea </a:t>
              </a:r>
            </a:p>
          </p:txBody>
        </p:sp>
        <p:sp>
          <p:nvSpPr>
            <p:cNvPr id="22" name="Rectangle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788002C-39DE-435F-97BC-31BF092A1F68}"/>
                </a:ext>
              </a:extLst>
            </p:cNvPr>
            <p:cNvSpPr/>
            <p:nvPr/>
          </p:nvSpPr>
          <p:spPr>
            <a:xfrm>
              <a:off x="9971990" y="1357110"/>
              <a:ext cx="1939260" cy="3444172"/>
            </a:xfrm>
            <a:prstGeom prst="rect">
              <a:avLst/>
            </a:prstGeom>
            <a:noFill/>
            <a:ln w="38100">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sp>
        <p:sp>
          <p:nvSpPr>
            <p:cNvPr id="23" name="Rectangle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D1F53B4-CE90-46E2-829C-D72525E88122}"/>
                </a:ext>
              </a:extLst>
            </p:cNvPr>
            <p:cNvSpPr/>
            <p:nvPr/>
          </p:nvSpPr>
          <p:spPr>
            <a:xfrm>
              <a:off x="10094016" y="2029714"/>
              <a:ext cx="1479886" cy="1482963"/>
            </a:xfrm>
            <a:prstGeom prst="rect">
              <a:avLst/>
            </a:prstGeom>
            <a:blipFill rotWithShape="1">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Shape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D5AE03-5956-4679-8EAC-993B0FB141FA}"/>
                </a:ext>
              </a:extLst>
            </p:cNvPr>
            <p:cNvSpPr/>
            <p:nvPr/>
          </p:nvSpPr>
          <p:spPr>
            <a:xfrm>
              <a:off x="9973499" y="3693940"/>
              <a:ext cx="1745334" cy="1417398"/>
            </a:xfrm>
            <a:custGeom>
              <a:avLst/>
              <a:gdLst>
                <a:gd name="connsiteX0" fmla="*/ 0 w 1745334"/>
                <a:gd name="connsiteY0" fmla="*/ 0 h 1417398"/>
                <a:gd name="connsiteX1" fmla="*/ 1745334 w 1745334"/>
                <a:gd name="connsiteY1" fmla="*/ 0 h 1417398"/>
                <a:gd name="connsiteX2" fmla="*/ 1745334 w 1745334"/>
                <a:gd name="connsiteY2" fmla="*/ 1417398 h 1417398"/>
                <a:gd name="connsiteX3" fmla="*/ 0 w 1745334"/>
                <a:gd name="connsiteY3" fmla="*/ 1417398 h 1417398"/>
                <a:gd name="connsiteX4" fmla="*/ 0 w 1745334"/>
                <a:gd name="connsiteY4" fmla="*/ 0 h 1417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334" h="1417398">
                  <a:moveTo>
                    <a:pt x="0" y="0"/>
                  </a:moveTo>
                  <a:lnTo>
                    <a:pt x="1745334" y="0"/>
                  </a:lnTo>
                  <a:lnTo>
                    <a:pt x="1745334" y="1417398"/>
                  </a:lnTo>
                  <a:lnTo>
                    <a:pt x="0" y="14173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b="1" kern="1200" dirty="0" smtClean="0">
                  <a:latin typeface="Arial" panose="020B0604020202020204" pitchFamily="34" charset="0"/>
                </a:rPr>
                <a:t>Sesiones </a:t>
              </a:r>
              <a:r>
                <a:rPr lang="es-US" sz="1600" b="1" dirty="0" smtClean="0">
                  <a:latin typeface="Arial" panose="020B0604020202020204" pitchFamily="34" charset="0"/>
                </a:rPr>
                <a:t>espontáneas en RTS Transit Center y otros emplazamientos de la comunidad</a:t>
              </a:r>
              <a:endParaRPr lang="es-US" sz="1600" b="1" kern="1200"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7295491-0DD8-43ED-BA1C-F3DB712469E3}"/>
              </a:ext>
            </a:extLst>
          </p:cNvPr>
          <p:cNvSpPr txBox="1"/>
          <p:nvPr/>
        </p:nvSpPr>
        <p:spPr>
          <a:xfrm>
            <a:off x="1701468" y="5408707"/>
            <a:ext cx="4297680" cy="1077218"/>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s-US" sz="1600" dirty="0">
                <a:latin typeface="Arial" panose="020B0604020202020204" pitchFamily="34" charset="0"/>
              </a:rPr>
              <a:t>3 sesiones de información al público</a:t>
            </a:r>
          </a:p>
          <a:p>
            <a:pPr marL="285750" indent="-285750">
              <a:buFont typeface="Arial" panose="020B0604020202020204" pitchFamily="34" charset="0"/>
              <a:buChar char="•"/>
            </a:pPr>
            <a:r>
              <a:rPr lang="es-US" sz="1600" dirty="0">
                <a:latin typeface="Arial" panose="020B0604020202020204" pitchFamily="34" charset="0"/>
              </a:rPr>
              <a:t>6 grupos de enfoque</a:t>
            </a:r>
          </a:p>
          <a:p>
            <a:pPr marL="285750" indent="-285750">
              <a:buFont typeface="Arial" panose="020B0604020202020204" pitchFamily="34" charset="0"/>
              <a:buChar char="•"/>
            </a:pPr>
            <a:r>
              <a:rPr lang="es-US" sz="1600" dirty="0">
                <a:latin typeface="Arial" panose="020B0604020202020204" pitchFamily="34" charset="0"/>
              </a:rPr>
              <a:t>Comunicación de apertura del </a:t>
            </a:r>
            <a:r>
              <a:rPr lang="es-US" sz="1600" dirty="0" smtClean="0">
                <a:latin typeface="Arial" panose="020B0604020202020204" pitchFamily="34" charset="0"/>
              </a:rPr>
              <a:t/>
            </a:r>
            <a:br>
              <a:rPr lang="es-US" sz="1600" dirty="0" smtClean="0">
                <a:latin typeface="Arial" panose="020B0604020202020204" pitchFamily="34" charset="0"/>
              </a:rPr>
            </a:br>
            <a:r>
              <a:rPr lang="es-US" sz="1600" dirty="0" smtClean="0">
                <a:latin typeface="Arial" panose="020B0604020202020204" pitchFamily="34" charset="0"/>
              </a:rPr>
              <a:t>Director </a:t>
            </a:r>
            <a:r>
              <a:rPr lang="es-US" sz="1600" dirty="0">
                <a:latin typeface="Arial" panose="020B0604020202020204" pitchFamily="34" charset="0"/>
              </a:rPr>
              <a:t>general</a:t>
            </a:r>
          </a:p>
        </p:txBody>
      </p:sp>
      <p:sp>
        <p:nvSpPr>
          <p:cNvPr id="7" name="TextBox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FA9FD04-DD7E-4EE4-83A4-FECDA5B9EDEF}"/>
              </a:ext>
            </a:extLst>
          </p:cNvPr>
          <p:cNvSpPr txBox="1"/>
          <p:nvPr/>
        </p:nvSpPr>
        <p:spPr>
          <a:xfrm>
            <a:off x="6188103" y="5408707"/>
            <a:ext cx="4299396" cy="1077218"/>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s-US" sz="1600" dirty="0">
                <a:latin typeface="Arial" panose="020B0604020202020204" pitchFamily="34" charset="0"/>
              </a:rPr>
              <a:t>29 sesiones espontáneas en el </a:t>
            </a:r>
            <a:r>
              <a:rPr lang="es-US" sz="1600" dirty="0" smtClean="0">
                <a:latin typeface="Arial" panose="020B0604020202020204" pitchFamily="34" charset="0"/>
              </a:rPr>
              <a:t/>
            </a:r>
            <a:br>
              <a:rPr lang="es-US" sz="1600" dirty="0" smtClean="0">
                <a:latin typeface="Arial" panose="020B0604020202020204" pitchFamily="34" charset="0"/>
              </a:rPr>
            </a:br>
            <a:r>
              <a:rPr lang="es-US" sz="1600" dirty="0" err="1" smtClean="0">
                <a:latin typeface="Arial" panose="020B0604020202020204" pitchFamily="34" charset="0"/>
              </a:rPr>
              <a:t>Transit</a:t>
            </a:r>
            <a:r>
              <a:rPr lang="es-US" sz="1600" dirty="0" smtClean="0">
                <a:latin typeface="Arial" panose="020B0604020202020204" pitchFamily="34" charset="0"/>
              </a:rPr>
              <a:t> </a:t>
            </a:r>
            <a:r>
              <a:rPr lang="es-US" sz="1600" dirty="0">
                <a:latin typeface="Arial" panose="020B0604020202020204" pitchFamily="34" charset="0"/>
              </a:rPr>
              <a:t>Center</a:t>
            </a:r>
          </a:p>
          <a:p>
            <a:pPr marL="285750" indent="-285750">
              <a:buFont typeface="Arial" panose="020B0604020202020204" pitchFamily="34" charset="0"/>
              <a:buChar char="•"/>
            </a:pPr>
            <a:r>
              <a:rPr lang="es-US" sz="1600" dirty="0">
                <a:latin typeface="Arial" panose="020B0604020202020204" pitchFamily="34" charset="0"/>
              </a:rPr>
              <a:t>7 sesiones espontáneas en la comunidad</a:t>
            </a:r>
          </a:p>
          <a:p>
            <a:pPr marL="285750" indent="-285750">
              <a:buFont typeface="Arial" panose="020B0604020202020204" pitchFamily="34" charset="0"/>
              <a:buChar char="•"/>
            </a:pPr>
            <a:r>
              <a:rPr lang="es-US" sz="1600" dirty="0">
                <a:latin typeface="Arial" panose="020B0604020202020204" pitchFamily="34" charset="0"/>
              </a:rPr>
              <a:t>21 sesiones espontáneas de empleados</a:t>
            </a:r>
          </a:p>
        </p:txBody>
      </p:sp>
      <p:sp>
        <p:nvSpPr>
          <p:cNvPr id="8"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70FFA7-AF45-4F2D-BB3A-E42B7DAED1A3}"/>
              </a:ext>
            </a:extLst>
          </p:cNvPr>
          <p:cNvSpPr txBox="1"/>
          <p:nvPr/>
        </p:nvSpPr>
        <p:spPr>
          <a:xfrm>
            <a:off x="1701468" y="4822660"/>
            <a:ext cx="8786031" cy="400110"/>
          </a:xfrm>
          <a:prstGeom prst="rect">
            <a:avLst/>
          </a:prstGeom>
          <a:noFill/>
        </p:spPr>
        <p:txBody>
          <a:bodyPr wrap="square" rtlCol="0">
            <a:spAutoFit/>
          </a:bodyPr>
          <a:lstStyle/>
          <a:p>
            <a:pPr algn="ctr"/>
            <a:r>
              <a:rPr lang="es-US" sz="2000" b="1" dirty="0">
                <a:solidFill>
                  <a:srgbClr val="006AA6"/>
                </a:solidFill>
                <a:latin typeface="Arial" panose="020B0604020202020204" pitchFamily="34" charset="0"/>
              </a:rPr>
              <a:t>Más de 60 eventos de difusión programados en mayo</a:t>
            </a:r>
          </a:p>
        </p:txBody>
      </p:sp>
      <p:grpSp>
        <p:nvGrpSpPr>
          <p:cNvPr id="9" name="Group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8938FBF-6C83-488C-A688-4A08CEC666DC}"/>
              </a:ext>
            </a:extLst>
          </p:cNvPr>
          <p:cNvGrpSpPr/>
          <p:nvPr/>
        </p:nvGrpSpPr>
        <p:grpSpPr>
          <a:xfrm>
            <a:off x="151149" y="3429000"/>
            <a:ext cx="1782197" cy="1000210"/>
            <a:chOff x="67379" y="1945569"/>
            <a:chExt cx="1782197" cy="1000210"/>
          </a:xfrm>
        </p:grpSpPr>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8CB737F-F3CD-4AFE-85C6-69E6ED9E1694}"/>
                </a:ext>
              </a:extLst>
            </p:cNvPr>
            <p:cNvSpPr/>
            <p:nvPr/>
          </p:nvSpPr>
          <p:spPr>
            <a:xfrm>
              <a:off x="104242" y="2329779"/>
              <a:ext cx="1745334" cy="616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7BB1788-463A-4570-BB98-891A74737F8E}"/>
                </a:ext>
              </a:extLst>
            </p:cNvPr>
            <p:cNvSpPr txBox="1"/>
            <p:nvPr/>
          </p:nvSpPr>
          <p:spPr>
            <a:xfrm>
              <a:off x="67379" y="1945569"/>
              <a:ext cx="1745334" cy="616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b="1" kern="1200" dirty="0">
                  <a:latin typeface="Arial" panose="020B0604020202020204" pitchFamily="34" charset="0"/>
                </a:rPr>
                <a:t>Publicidad y </a:t>
              </a:r>
              <a:r>
                <a:rPr lang="es-US" sz="1600" b="1" dirty="0" smtClean="0">
                  <a:latin typeface="Arial" panose="020B0604020202020204" pitchFamily="34" charset="0"/>
                </a:rPr>
                <a:t>difusión en </a:t>
              </a:r>
              <a:r>
                <a:rPr lang="es-US" sz="1600" b="1" dirty="0" smtClean="0">
                  <a:latin typeface="Arial" panose="020B0604020202020204" pitchFamily="34" charset="0"/>
                </a:rPr>
                <a:t/>
              </a:r>
              <a:br>
                <a:rPr lang="es-US" sz="1600" b="1" dirty="0" smtClean="0">
                  <a:latin typeface="Arial" panose="020B0604020202020204" pitchFamily="34" charset="0"/>
                </a:rPr>
              </a:br>
              <a:r>
                <a:rPr lang="es-US" sz="1600" b="1" dirty="0" smtClean="0">
                  <a:latin typeface="Arial" panose="020B0604020202020204" pitchFamily="34" charset="0"/>
                </a:rPr>
                <a:t>los </a:t>
              </a:r>
              <a:r>
                <a:rPr lang="es-US" sz="1600" b="1" dirty="0" smtClean="0">
                  <a:latin typeface="Arial" panose="020B0604020202020204" pitchFamily="34" charset="0"/>
                </a:rPr>
                <a:t>medios</a:t>
              </a:r>
              <a:endParaRPr lang="es-US" sz="1600" b="1" kern="1200" dirty="0">
                <a:latin typeface="Arial" panose="020B0604020202020204" pitchFamily="34" charset="0"/>
                <a:cs typeface="Arial" panose="020B0604020202020204" pitchFamily="34" charset="0"/>
              </a:endParaRPr>
            </a:p>
          </p:txBody>
        </p:sp>
      </p:grpSp>
      <p:pic>
        <p:nvPicPr>
          <p:cNvPr id="31" name="Picture 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35CEE7D-4629-43A8-AC0B-B305ECC3FFDC}"/>
              </a:ext>
            </a:extLst>
          </p:cNvPr>
          <p:cNvPicPr>
            <a:picLocks noChangeAspect="1"/>
          </p:cNvPicPr>
          <p:nvPr/>
        </p:nvPicPr>
        <p:blipFill>
          <a:blip r:embed="rId8">
            <a:duotone>
              <a:schemeClr val="accent1">
                <a:shade val="45000"/>
                <a:satMod val="135000"/>
              </a:schemeClr>
              <a:prstClr val="white"/>
            </a:duotone>
          </a:blip>
          <a:stretch>
            <a:fillRect/>
          </a:stretch>
        </p:blipFill>
        <p:spPr>
          <a:xfrm>
            <a:off x="69388" y="1409256"/>
            <a:ext cx="1801088" cy="1801088"/>
          </a:xfrm>
          <a:prstGeom prst="rect">
            <a:avLst/>
          </a:prstGeom>
        </p:spPr>
      </p:pic>
    </p:spTree>
    <p:custDataLst>
      <p:tags r:id="rId1"/>
    </p:custDataLst>
    <p:extLst>
      <p:ext uri="{BB962C8B-B14F-4D97-AF65-F5344CB8AC3E}">
        <p14:creationId xmlns:p14="http://schemas.microsoft.com/office/powerpoint/2010/main" val="634028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CFAB-A168-4D34-90FE-A87A76BCAA49}"/>
              </a:ext>
            </a:extLst>
          </p:cNvPr>
          <p:cNvSpPr>
            <a:spLocks noGrp="1"/>
          </p:cNvSpPr>
          <p:nvPr>
            <p:ph type="title"/>
          </p:nvPr>
        </p:nvSpPr>
        <p:spPr/>
        <p:txBody>
          <a:bodyPr/>
          <a:lstStyle/>
          <a:p>
            <a:r>
              <a:rPr lang="es-US" dirty="0">
                <a:solidFill>
                  <a:schemeClr val="accent6"/>
                </a:solidFill>
              </a:rPr>
              <a:t>Agenda</a:t>
            </a:r>
          </a:p>
        </p:txBody>
      </p:sp>
      <p:sp>
        <p:nvSpPr>
          <p:cNvPr id="4" name="Content Placeholder 3"/>
          <p:cNvSpPr>
            <a:spLocks noGrp="1"/>
          </p:cNvSpPr>
          <p:nvPr>
            <p:ph idx="1"/>
          </p:nvPr>
        </p:nvSpPr>
        <p:spPr/>
        <p:txBody>
          <a:bodyPr>
            <a:normAutofit fontScale="92500" lnSpcReduction="10000"/>
          </a:bodyPr>
          <a:lstStyle/>
          <a:p>
            <a:r>
              <a:rPr lang="es-US" smtClean="0"/>
              <a:t>Actualización sobre el progreso del proyecto </a:t>
            </a:r>
          </a:p>
          <a:p>
            <a:r>
              <a:rPr lang="es-US" smtClean="0"/>
              <a:t>Contexto del proyecto </a:t>
            </a:r>
          </a:p>
          <a:p>
            <a:r>
              <a:rPr lang="es-US" smtClean="0"/>
              <a:t>Lo que escuchamos</a:t>
            </a:r>
          </a:p>
          <a:p>
            <a:r>
              <a:rPr lang="es-US" smtClean="0"/>
              <a:t>Principios rectores</a:t>
            </a:r>
          </a:p>
          <a:p>
            <a:r>
              <a:rPr lang="es-US" smtClean="0"/>
              <a:t>Recursos de movilidad</a:t>
            </a:r>
          </a:p>
          <a:p>
            <a:r>
              <a:rPr lang="es-US" smtClean="0"/>
              <a:t>Bosquejo de las recomendaciones</a:t>
            </a:r>
          </a:p>
          <a:p>
            <a:r>
              <a:rPr lang="es-US" smtClean="0"/>
              <a:t>Estrategia de apertura al público</a:t>
            </a:r>
          </a:p>
          <a:p>
            <a:r>
              <a:rPr lang="es-US" smtClean="0"/>
              <a:t>Comentarios y Preguntas y respuestas</a:t>
            </a:r>
          </a:p>
        </p:txBody>
      </p:sp>
      <p:sp>
        <p:nvSpPr>
          <p:cNvPr id="3" name="Slide Number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8288A3C-AC98-4BF4-8F75-BFC56579AC03}"/>
              </a:ext>
            </a:extLst>
          </p:cNvPr>
          <p:cNvSpPr>
            <a:spLocks noGrp="1"/>
          </p:cNvSpPr>
          <p:nvPr>
            <p:ph type="sldNum" sz="quarter" idx="12"/>
          </p:nvPr>
        </p:nvSpPr>
        <p:spPr/>
        <p:txBody>
          <a:bodyPr/>
          <a:lstStyle/>
          <a:p>
            <a:fld id="{6113E31D-E2AB-40D1-8B51-AFA5AFEF393A}" type="slidenum">
              <a:rPr lang="en-US" smtClean="0"/>
              <a:t>1</a:t>
            </a:fld>
            <a:endParaRPr lang="es-US" dirty="0"/>
          </a:p>
        </p:txBody>
      </p:sp>
    </p:spTree>
    <p:custDataLst>
      <p:tags r:id="rId1"/>
    </p:custDataLst>
    <p:extLst>
      <p:ext uri="{BB962C8B-B14F-4D97-AF65-F5344CB8AC3E}">
        <p14:creationId xmlns:p14="http://schemas.microsoft.com/office/powerpoint/2010/main" val="638981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6BF9B26-BB8D-43FE-B78A-970006EF4824}"/>
              </a:ext>
            </a:extLst>
          </p:cNvPr>
          <p:cNvSpPr/>
          <p:nvPr/>
        </p:nvSpPr>
        <p:spPr>
          <a:xfrm>
            <a:off x="1777538" y="3525520"/>
            <a:ext cx="8808720" cy="2580640"/>
          </a:xfrm>
          <a:prstGeom prs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9518601"/>
              </p:ext>
            </p:extLst>
          </p:nvPr>
        </p:nvGraphicFramePr>
        <p:xfrm>
          <a:off x="1533236" y="1813978"/>
          <a:ext cx="8240222" cy="3580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5"/>
          <p:cNvSpPr>
            <a:spLocks noGrp="1"/>
          </p:cNvSpPr>
          <p:nvPr>
            <p:ph type="sldNum" sz="quarter" idx="12"/>
          </p:nvPr>
        </p:nvSpPr>
        <p:spPr>
          <a:xfrm>
            <a:off x="10779298" y="6526460"/>
            <a:ext cx="1312025" cy="365125"/>
          </a:xfrm>
        </p:spPr>
        <p:txBody>
          <a:bodyPr>
            <a:normAutofit/>
          </a:bodyPr>
          <a:lstStyle>
            <a:lvl1pPr algn="r">
              <a:defRPr sz="1200">
                <a:solidFill>
                  <a:srgbClr val="FFFFFF"/>
                </a:solidFill>
              </a:defRPr>
            </a:lvl1pPr>
          </a:lstStyle>
          <a:p>
            <a:fld id="{4FAB73BC-B049-4115-A692-8D63A059BFB8}" type="slidenum">
              <a:rPr lang="en-US" smtClean="0"/>
              <a:pPr/>
              <a:t>19</a:t>
            </a:fld>
            <a:endParaRPr lang="es-US" dirty="0"/>
          </a:p>
        </p:txBody>
      </p:sp>
      <p:sp>
        <p:nvSpPr>
          <p:cNvPr id="6"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35CC5D9-645C-4193-BF6B-FECA5A484C2E}"/>
              </a:ext>
            </a:extLst>
          </p:cNvPr>
          <p:cNvSpPr>
            <a:spLocks noGrp="1"/>
          </p:cNvSpPr>
          <p:nvPr>
            <p:ph type="title"/>
          </p:nvPr>
        </p:nvSpPr>
        <p:spPr>
          <a:xfrm>
            <a:off x="527858" y="-438776"/>
            <a:ext cx="10058400" cy="1450757"/>
          </a:xfrm>
        </p:spPr>
        <p:txBody>
          <a:bodyPr/>
          <a:lstStyle/>
          <a:p>
            <a:r>
              <a:rPr lang="es-US" dirty="0">
                <a:solidFill>
                  <a:schemeClr val="bg1"/>
                </a:solidFill>
              </a:rPr>
              <a:t>Próximos pasos</a:t>
            </a:r>
          </a:p>
        </p:txBody>
      </p:sp>
    </p:spTree>
    <p:custDataLst>
      <p:tags r:id="rId1"/>
    </p:custDataLst>
    <p:extLst>
      <p:ext uri="{BB962C8B-B14F-4D97-AF65-F5344CB8AC3E}">
        <p14:creationId xmlns:p14="http://schemas.microsoft.com/office/powerpoint/2010/main" val="20478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C983B4-7F4D-4952-B848-0C1F949180EE}"/>
              </a:ext>
            </a:extLst>
          </p:cNvPr>
          <p:cNvSpPr>
            <a:spLocks noGrp="1"/>
          </p:cNvSpPr>
          <p:nvPr>
            <p:ph type="title"/>
          </p:nvPr>
        </p:nvSpPr>
        <p:spPr/>
        <p:txBody>
          <a:bodyPr/>
          <a:lstStyle/>
          <a:p>
            <a:r>
              <a:rPr lang="es-US" smtClean="0"/>
              <a:t>Resumen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E8561B-166D-4F76-8EFB-5017E7C26137}"/>
              </a:ext>
            </a:extLst>
          </p:cNvPr>
          <p:cNvSpPr>
            <a:spLocks noGrp="1"/>
          </p:cNvSpPr>
          <p:nvPr>
            <p:ph type="sldNum" sz="quarter" idx="12"/>
          </p:nvPr>
        </p:nvSpPr>
        <p:spPr/>
        <p:txBody>
          <a:bodyPr/>
          <a:lstStyle/>
          <a:p>
            <a:fld id="{6113E31D-E2AB-40D1-8B51-AFA5AFEF393A}" type="slidenum">
              <a:rPr lang="en-US" smtClean="0"/>
              <a:t>20</a:t>
            </a:fld>
            <a:endParaRPr lang="es-US" dirty="0"/>
          </a:p>
        </p:txBody>
      </p:sp>
      <p:sp>
        <p:nvSpPr>
          <p:cNvPr id="5"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4CC1DF-456D-455C-9EDB-CFD0A566FE8C}"/>
              </a:ext>
            </a:extLst>
          </p:cNvPr>
          <p:cNvSpPr>
            <a:spLocks noGrp="1"/>
          </p:cNvSpPr>
          <p:nvPr>
            <p:ph idx="1"/>
          </p:nvPr>
        </p:nvSpPr>
        <p:spPr>
          <a:xfrm>
            <a:off x="899885" y="1544076"/>
            <a:ext cx="10406743" cy="4023360"/>
          </a:xfrm>
        </p:spPr>
        <p:txBody>
          <a:bodyPr wrap="square">
            <a:noAutofit/>
          </a:bodyPr>
          <a:lstStyle/>
          <a:p>
            <a:r>
              <a:rPr lang="es-US" dirty="0" smtClean="0"/>
              <a:t>El plan maximiza la eficiencia del sistema dentro del financiamiento actual.</a:t>
            </a:r>
          </a:p>
          <a:p>
            <a:r>
              <a:rPr lang="es-US" dirty="0" smtClean="0"/>
              <a:t>Los cambios recomendados cumplen con los objetivos señalados por los principios rectores.</a:t>
            </a:r>
          </a:p>
          <a:p>
            <a:r>
              <a:rPr lang="es-US" dirty="0" smtClean="0"/>
              <a:t>La nueva red frecuente brinda movilidad mejorada a los clientes actuales, residentes y empleados.</a:t>
            </a:r>
          </a:p>
          <a:p>
            <a:r>
              <a:rPr lang="es-US" dirty="0" smtClean="0"/>
              <a:t>Las nuevas rutas transversales reducen los tiempos de viaje de los clientes.</a:t>
            </a:r>
          </a:p>
          <a:p>
            <a:r>
              <a:rPr lang="es-US" dirty="0" smtClean="0"/>
              <a:t>El servicio local simplificado es más fácil de comprender y usar.</a:t>
            </a:r>
          </a:p>
        </p:txBody>
      </p:sp>
    </p:spTree>
    <p:custDataLst>
      <p:tags r:id="rId1"/>
    </p:custDataLst>
    <p:extLst>
      <p:ext uri="{BB962C8B-B14F-4D97-AF65-F5344CB8AC3E}">
        <p14:creationId xmlns:p14="http://schemas.microsoft.com/office/powerpoint/2010/main" val="50190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79FB374-A83D-4B7B-AC12-B58B005DF530}"/>
              </a:ext>
            </a:extLst>
          </p:cNvPr>
          <p:cNvPicPr>
            <a:picLocks noChangeAspect="1"/>
          </p:cNvPicPr>
          <p:nvPr/>
        </p:nvPicPr>
        <p:blipFill rotWithShape="1">
          <a:blip r:embed="rId4"/>
          <a:srcRect t="8393" b="31301"/>
          <a:stretch/>
        </p:blipFill>
        <p:spPr>
          <a:xfrm>
            <a:off x="1021332" y="1672449"/>
            <a:ext cx="10149336" cy="3890788"/>
          </a:xfrm>
          <a:prstGeom prst="rect">
            <a:avLst/>
          </a:prstGeom>
        </p:spPr>
      </p:pic>
      <p:sp>
        <p:nvSpPr>
          <p:cNvPr id="3" name="Ova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D63557-481E-4D32-88F7-651677DF26B6}"/>
              </a:ext>
            </a:extLst>
          </p:cNvPr>
          <p:cNvSpPr/>
          <p:nvPr/>
        </p:nvSpPr>
        <p:spPr>
          <a:xfrm>
            <a:off x="8267360" y="5459342"/>
            <a:ext cx="1057275" cy="10607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lnSpc>
                <a:spcPct val="150000"/>
              </a:lnSpc>
            </a:pPr>
            <a:r>
              <a:rPr lang="es-US" sz="1300" b="1" dirty="0" smtClean="0">
                <a:latin typeface="Arial" panose="020B0604020202020204" pitchFamily="34" charset="0"/>
              </a:rPr>
              <a:t>¡Estamos aquí!</a:t>
            </a:r>
          </a:p>
        </p:txBody>
      </p:sp>
      <p:sp>
        <p:nvSpPr>
          <p:cNvPr id="4"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D75610-E812-45E6-864B-C118B92296CD}"/>
              </a:ext>
            </a:extLst>
          </p:cNvPr>
          <p:cNvSpPr>
            <a:spLocks noGrp="1"/>
          </p:cNvSpPr>
          <p:nvPr>
            <p:ph type="title"/>
          </p:nvPr>
        </p:nvSpPr>
        <p:spPr>
          <a:xfrm>
            <a:off x="527858" y="-438776"/>
            <a:ext cx="10058400" cy="1450757"/>
          </a:xfrm>
        </p:spPr>
        <p:txBody>
          <a:bodyPr/>
          <a:lstStyle/>
          <a:p>
            <a:r>
              <a:rPr lang="es-US" dirty="0">
                <a:solidFill>
                  <a:schemeClr val="accent6"/>
                </a:solidFill>
              </a:rPr>
              <a:t>Progreso del proyecto </a:t>
            </a:r>
          </a:p>
        </p:txBody>
      </p:sp>
      <p:sp>
        <p:nvSpPr>
          <p:cNvPr id="5" name="Slide Number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45C20D6-6858-45AE-B301-210551085265}"/>
              </a:ext>
            </a:extLst>
          </p:cNvPr>
          <p:cNvSpPr>
            <a:spLocks noGrp="1"/>
          </p:cNvSpPr>
          <p:nvPr>
            <p:ph type="sldNum" sz="quarter" idx="12"/>
          </p:nvPr>
        </p:nvSpPr>
        <p:spPr/>
        <p:txBody>
          <a:bodyPr/>
          <a:lstStyle/>
          <a:p>
            <a:fld id="{6113E31D-E2AB-40D1-8B51-AFA5AFEF393A}" type="slidenum">
              <a:rPr lang="en-US" smtClean="0"/>
              <a:t>2</a:t>
            </a:fld>
            <a:endParaRPr lang="es-US" dirty="0"/>
          </a:p>
        </p:txBody>
      </p:sp>
      <p:sp>
        <p:nvSpPr>
          <p:cNvPr id="6" name="TextBox 5"/>
          <p:cNvSpPr txBox="1"/>
          <p:nvPr/>
        </p:nvSpPr>
        <p:spPr>
          <a:xfrm>
            <a:off x="7652768" y="4273034"/>
            <a:ext cx="2570732" cy="784830"/>
          </a:xfrm>
          <a:prstGeom prst="rect">
            <a:avLst/>
          </a:prstGeom>
          <a:solidFill>
            <a:srgbClr val="00739F"/>
          </a:solidFill>
        </p:spPr>
        <p:txBody>
          <a:bodyPr wrap="square" lIns="0" tIns="0" rIns="0" bIns="0" rtlCol="0" anchor="ctr" anchorCtr="0">
            <a:spAutoFit/>
          </a:bodyPr>
          <a:lstStyle/>
          <a:p>
            <a:pPr algn="ctr"/>
            <a:r>
              <a:rPr lang="es-US" sz="1700" b="1" dirty="0">
                <a:solidFill>
                  <a:schemeClr val="bg1"/>
                </a:solidFill>
              </a:rPr>
              <a:t>ESTRUCTURA DE RUTAS DE REIMAGINE </a:t>
            </a:r>
            <a:r>
              <a:rPr lang="es-US" sz="1700" b="1" dirty="0" smtClean="0">
                <a:solidFill>
                  <a:schemeClr val="bg1"/>
                </a:solidFill>
              </a:rPr>
              <a:t>RTS</a:t>
            </a:r>
          </a:p>
          <a:p>
            <a:pPr algn="ctr"/>
            <a:endParaRPr lang="es-US" sz="1700" b="1" dirty="0">
              <a:solidFill>
                <a:schemeClr val="bg1"/>
              </a:solidFill>
            </a:endParaRPr>
          </a:p>
        </p:txBody>
      </p:sp>
      <p:sp>
        <p:nvSpPr>
          <p:cNvPr id="7" name="Rectangle 6"/>
          <p:cNvSpPr/>
          <p:nvPr/>
        </p:nvSpPr>
        <p:spPr>
          <a:xfrm>
            <a:off x="1384300" y="1786749"/>
            <a:ext cx="8839200" cy="400110"/>
          </a:xfrm>
          <a:prstGeom prst="rect">
            <a:avLst/>
          </a:prstGeom>
          <a:solidFill>
            <a:schemeClr val="bg1"/>
          </a:solidFill>
        </p:spPr>
        <p:txBody>
          <a:bodyPr wrap="square">
            <a:spAutoFit/>
          </a:bodyPr>
          <a:lstStyle/>
          <a:p>
            <a:pPr algn="ctr"/>
            <a:r>
              <a:rPr lang="es-US" sz="2000" b="1" dirty="0">
                <a:solidFill>
                  <a:srgbClr val="006AA6"/>
                </a:solidFill>
              </a:rPr>
              <a:t>APERTURA AL PÚBLICO EN TODAS LAS INSTANCIAS</a:t>
            </a:r>
          </a:p>
        </p:txBody>
      </p:sp>
      <p:sp>
        <p:nvSpPr>
          <p:cNvPr id="8" name="Rectangle 7"/>
          <p:cNvSpPr/>
          <p:nvPr/>
        </p:nvSpPr>
        <p:spPr>
          <a:xfrm>
            <a:off x="1460500" y="4260334"/>
            <a:ext cx="2959099" cy="784830"/>
          </a:xfrm>
          <a:prstGeom prst="rect">
            <a:avLst/>
          </a:prstGeom>
          <a:solidFill>
            <a:srgbClr val="00739F"/>
          </a:solidFill>
        </p:spPr>
        <p:txBody>
          <a:bodyPr wrap="square" lIns="0" tIns="0" rIns="0" bIns="0" anchor="ctr" anchorCtr="0">
            <a:spAutoFit/>
          </a:bodyPr>
          <a:lstStyle/>
          <a:p>
            <a:pPr algn="ctr"/>
            <a:r>
              <a:rPr lang="es-US" sz="1700" b="1" dirty="0">
                <a:solidFill>
                  <a:schemeClr val="bg1"/>
                </a:solidFill>
              </a:rPr>
              <a:t>ESTABLECIMIENTO DE METAS Y RECOPILACIONES DE </a:t>
            </a:r>
            <a:r>
              <a:rPr lang="es-US" sz="1700" b="1" dirty="0" smtClean="0">
                <a:solidFill>
                  <a:schemeClr val="bg1"/>
                </a:solidFill>
              </a:rPr>
              <a:t>APORTES</a:t>
            </a:r>
          </a:p>
          <a:p>
            <a:pPr algn="ctr"/>
            <a:endParaRPr lang="es-US" sz="1700" b="1" dirty="0">
              <a:solidFill>
                <a:schemeClr val="bg1"/>
              </a:solidFill>
            </a:endParaRPr>
          </a:p>
        </p:txBody>
      </p:sp>
      <p:sp>
        <p:nvSpPr>
          <p:cNvPr id="9" name="Snip Same Side Corner Rectangle 8"/>
          <p:cNvSpPr/>
          <p:nvPr/>
        </p:nvSpPr>
        <p:spPr>
          <a:xfrm>
            <a:off x="4749800" y="4179272"/>
            <a:ext cx="2527300" cy="1157764"/>
          </a:xfrm>
          <a:prstGeom prst="snip2SameRect">
            <a:avLst/>
          </a:prstGeom>
          <a:solidFill>
            <a:srgbClr val="59B354"/>
          </a:solidFill>
        </p:spPr>
        <p:txBody>
          <a:bodyPr wrap="square" lIns="0" tIns="0" rIns="0" bIns="0" anchor="ctr" anchorCtr="0">
            <a:spAutoFit/>
          </a:bodyPr>
          <a:lstStyle/>
          <a:p>
            <a:pPr algn="ctr"/>
            <a:r>
              <a:rPr lang="es-US" sz="1700" b="1" dirty="0">
                <a:solidFill>
                  <a:schemeClr val="bg1"/>
                </a:solidFill>
              </a:rPr>
              <a:t>ANÁLISIS DE DATOS E IDENTIFICACIÓN DE PRODUCTOS DE SERVICIO DE TRANSPORTE PÚBLICO</a:t>
            </a:r>
          </a:p>
        </p:txBody>
      </p:sp>
    </p:spTree>
    <p:custDataLst>
      <p:tags r:id="rId1"/>
    </p:custDataLst>
    <p:extLst>
      <p:ext uri="{BB962C8B-B14F-4D97-AF65-F5344CB8AC3E}">
        <p14:creationId xmlns:p14="http://schemas.microsoft.com/office/powerpoint/2010/main" val="904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56F8E9-D1A2-4F39-9D4B-EFE908FC1DA0}"/>
              </a:ext>
            </a:extLst>
          </p:cNvPr>
          <p:cNvSpPr>
            <a:spLocks noGrp="1"/>
          </p:cNvSpPr>
          <p:nvPr>
            <p:ph type="title"/>
          </p:nvPr>
        </p:nvSpPr>
        <p:spPr/>
        <p:txBody>
          <a:bodyPr/>
          <a:lstStyle/>
          <a:p>
            <a:r>
              <a:rPr lang="es-US" smtClean="0"/>
              <a:t>Contexto del proyecto</a:t>
            </a:r>
            <a:endParaRPr lang="es-US" dirty="0"/>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EFFA6FB-3DD1-4F4F-B22F-775A4BEF8F92}"/>
              </a:ext>
            </a:extLst>
          </p:cNvPr>
          <p:cNvSpPr>
            <a:spLocks noGrp="1"/>
          </p:cNvSpPr>
          <p:nvPr>
            <p:ph idx="1"/>
          </p:nvPr>
        </p:nvSpPr>
        <p:spPr/>
        <p:txBody>
          <a:bodyPr wrap="square">
            <a:noAutofit/>
          </a:bodyPr>
          <a:lstStyle/>
          <a:p>
            <a:r>
              <a:rPr lang="es-US" smtClean="0"/>
              <a:t>Las inversiones en el transporte público no han logrado mantener el ritmo de las crecientes demandas e inversiones en la comunidad durante la última década. </a:t>
            </a:r>
          </a:p>
          <a:p>
            <a:r>
              <a:rPr lang="es-US" smtClean="0"/>
              <a:t>Esto ha colocado una presión adicional sobre el sistema de transporte público, por lo que es fundamental que RTS centre las inversiones en servicios en los que este pueda ser efectivo y eficiente. </a:t>
            </a:r>
          </a:p>
          <a:p>
            <a:r>
              <a:rPr lang="es-US" smtClean="0"/>
              <a:t>Este plan adecúa el sistema a los fondos actuales.</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30A2C36-73B9-422F-9811-49E65A07CD0A}"/>
              </a:ext>
            </a:extLst>
          </p:cNvPr>
          <p:cNvSpPr>
            <a:spLocks noGrp="1"/>
          </p:cNvSpPr>
          <p:nvPr>
            <p:ph type="sldNum" sz="quarter" idx="12"/>
          </p:nvPr>
        </p:nvSpPr>
        <p:spPr/>
        <p:txBody>
          <a:bodyPr/>
          <a:lstStyle/>
          <a:p>
            <a:fld id="{6113E31D-E2AB-40D1-8B51-AFA5AFEF393A}" type="slidenum">
              <a:rPr lang="en-US" smtClean="0"/>
              <a:pPr/>
              <a:t>3</a:t>
            </a:fld>
            <a:endParaRPr lang="es-US" dirty="0"/>
          </a:p>
        </p:txBody>
      </p:sp>
    </p:spTree>
    <p:custDataLst>
      <p:tags r:id="rId1"/>
    </p:custDataLst>
    <p:extLst>
      <p:ext uri="{BB962C8B-B14F-4D97-AF65-F5344CB8AC3E}">
        <p14:creationId xmlns:p14="http://schemas.microsoft.com/office/powerpoint/2010/main" val="395698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6640AEC-5476-48A9-9C20-E650BB408478}"/>
              </a:ext>
            </a:extLst>
          </p:cNvPr>
          <p:cNvSpPr>
            <a:spLocks noGrp="1"/>
          </p:cNvSpPr>
          <p:nvPr>
            <p:ph type="title"/>
          </p:nvPr>
        </p:nvSpPr>
        <p:spPr/>
        <p:txBody>
          <a:bodyPr/>
          <a:lstStyle/>
          <a:p>
            <a:r>
              <a:rPr lang="es-US" smtClean="0"/>
              <a:t>Lo que escuchamos </a:t>
            </a:r>
          </a:p>
        </p:txBody>
      </p:sp>
      <p:sp>
        <p:nvSpPr>
          <p:cNvPr id="6" name="TextBox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7C7A7FF-B652-4B79-9C15-E3014DB3A99C}"/>
              </a:ext>
            </a:extLst>
          </p:cNvPr>
          <p:cNvSpPr txBox="1"/>
          <p:nvPr/>
        </p:nvSpPr>
        <p:spPr>
          <a:xfrm>
            <a:off x="-107349" y="1813156"/>
            <a:ext cx="6096000" cy="1938992"/>
          </a:xfrm>
          <a:prstGeom prst="rect">
            <a:avLst/>
          </a:prstGeom>
          <a:noFill/>
        </p:spPr>
        <p:txBody>
          <a:bodyPr wrap="square" rtlCol="0">
            <a:spAutoFit/>
          </a:bodyPr>
          <a:lstStyle/>
          <a:p>
            <a:pPr algn="ctr"/>
            <a:r>
              <a:rPr lang="es-US" sz="6000" dirty="0" smtClean="0">
                <a:solidFill>
                  <a:schemeClr val="accent1"/>
                </a:solidFill>
                <a:latin typeface="Arial Black" panose="020B0A04020102020204" pitchFamily="34" charset="0"/>
              </a:rPr>
              <a:t>Mayor frecuencia</a:t>
            </a:r>
            <a:endParaRPr lang="es-US" sz="6000" dirty="0">
              <a:solidFill>
                <a:schemeClr val="accent1"/>
              </a:solidFill>
              <a:latin typeface="Arial Black" panose="020B0A04020102020204" pitchFamily="34" charset="0"/>
            </a:endParaRPr>
          </a:p>
        </p:txBody>
      </p:sp>
      <p:sp>
        <p:nvSpPr>
          <p:cNvPr id="7" name="TextBox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B8230C9-76BC-4598-AC8A-42F5ECB96AF5}"/>
              </a:ext>
            </a:extLst>
          </p:cNvPr>
          <p:cNvSpPr txBox="1"/>
          <p:nvPr/>
        </p:nvSpPr>
        <p:spPr>
          <a:xfrm>
            <a:off x="5270500" y="1542397"/>
            <a:ext cx="6921500" cy="1569660"/>
          </a:xfrm>
          <a:prstGeom prst="rect">
            <a:avLst/>
          </a:prstGeom>
          <a:noFill/>
        </p:spPr>
        <p:txBody>
          <a:bodyPr wrap="square" rtlCol="0">
            <a:spAutoFit/>
          </a:bodyPr>
          <a:lstStyle/>
          <a:p>
            <a:pPr algn="ctr"/>
            <a:r>
              <a:rPr lang="es-US" sz="4800" dirty="0">
                <a:solidFill>
                  <a:schemeClr val="accent3"/>
                </a:solidFill>
                <a:latin typeface="Arial Black" panose="020B0A04020102020204" pitchFamily="34" charset="0"/>
              </a:rPr>
              <a:t>Servicio más rápido y más directo </a:t>
            </a:r>
          </a:p>
        </p:txBody>
      </p:sp>
      <p:sp>
        <p:nvSpPr>
          <p:cNvPr id="8"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5C10B-D4A1-4C24-AF87-A01264C290E2}"/>
              </a:ext>
            </a:extLst>
          </p:cNvPr>
          <p:cNvSpPr txBox="1"/>
          <p:nvPr/>
        </p:nvSpPr>
        <p:spPr>
          <a:xfrm>
            <a:off x="3450127" y="4841412"/>
            <a:ext cx="4391026" cy="1569660"/>
          </a:xfrm>
          <a:prstGeom prst="rect">
            <a:avLst/>
          </a:prstGeom>
          <a:noFill/>
        </p:spPr>
        <p:txBody>
          <a:bodyPr wrap="square" rtlCol="0">
            <a:spAutoFit/>
          </a:bodyPr>
          <a:lstStyle/>
          <a:p>
            <a:pPr algn="ctr"/>
            <a:r>
              <a:rPr lang="es-US" sz="4800" dirty="0" smtClean="0">
                <a:solidFill>
                  <a:schemeClr val="accent2"/>
                </a:solidFill>
                <a:latin typeface="Arial Black" panose="020B0A04020102020204" pitchFamily="34" charset="0"/>
              </a:rPr>
              <a:t>Esperas más cortas</a:t>
            </a:r>
            <a:endParaRPr lang="es-US" sz="4800" dirty="0">
              <a:solidFill>
                <a:schemeClr val="accent2"/>
              </a:solidFill>
              <a:latin typeface="Arial Black" panose="020B0A04020102020204" pitchFamily="34" charset="0"/>
            </a:endParaRPr>
          </a:p>
        </p:txBody>
      </p:sp>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2711D3-ABEF-4CB1-83F7-E1AACA7BFF2D}"/>
              </a:ext>
            </a:extLst>
          </p:cNvPr>
          <p:cNvSpPr txBox="1"/>
          <p:nvPr/>
        </p:nvSpPr>
        <p:spPr>
          <a:xfrm>
            <a:off x="7601642" y="3720006"/>
            <a:ext cx="3640628" cy="1200329"/>
          </a:xfrm>
          <a:prstGeom prst="rect">
            <a:avLst/>
          </a:prstGeom>
          <a:noFill/>
        </p:spPr>
        <p:txBody>
          <a:bodyPr wrap="square" rtlCol="0">
            <a:spAutoFit/>
          </a:bodyPr>
          <a:lstStyle/>
          <a:p>
            <a:pPr algn="ctr"/>
            <a:r>
              <a:rPr lang="es-US" sz="3600" dirty="0" smtClean="0">
                <a:solidFill>
                  <a:srgbClr val="60D0E4"/>
                </a:solidFill>
                <a:latin typeface="Arial Black" panose="020B0A04020102020204" pitchFamily="34" charset="0"/>
              </a:rPr>
              <a:t>Conexiones a los empleos</a:t>
            </a:r>
          </a:p>
        </p:txBody>
      </p:sp>
      <p:sp>
        <p:nvSpPr>
          <p:cNvPr id="11" name="TextBox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56EDCAC-9454-4DED-B311-97FD6E5FCD6D}"/>
              </a:ext>
            </a:extLst>
          </p:cNvPr>
          <p:cNvSpPr txBox="1"/>
          <p:nvPr/>
        </p:nvSpPr>
        <p:spPr>
          <a:xfrm>
            <a:off x="390697" y="4115236"/>
            <a:ext cx="3059430" cy="1754326"/>
          </a:xfrm>
          <a:prstGeom prst="rect">
            <a:avLst/>
          </a:prstGeom>
          <a:noFill/>
        </p:spPr>
        <p:txBody>
          <a:bodyPr wrap="square" rtlCol="0">
            <a:spAutoFit/>
          </a:bodyPr>
          <a:lstStyle/>
          <a:p>
            <a:pPr algn="ctr"/>
            <a:r>
              <a:rPr lang="es-US" sz="3600" dirty="0" smtClean="0">
                <a:solidFill>
                  <a:schemeClr val="accent5"/>
                </a:solidFill>
                <a:latin typeface="Arial Black" panose="020B0A04020102020204" pitchFamily="34" charset="0"/>
              </a:rPr>
              <a:t>Horario extendido de servicio</a:t>
            </a:r>
            <a:endParaRPr lang="es-US" sz="3600" dirty="0">
              <a:solidFill>
                <a:schemeClr val="accent5"/>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7B49042-C51E-46E1-A383-47C52FD8D0E1}"/>
              </a:ext>
            </a:extLst>
          </p:cNvPr>
          <p:cNvSpPr>
            <a:spLocks noGrp="1"/>
          </p:cNvSpPr>
          <p:nvPr>
            <p:ph type="sldNum" sz="quarter" idx="12"/>
          </p:nvPr>
        </p:nvSpPr>
        <p:spPr/>
        <p:txBody>
          <a:bodyPr/>
          <a:lstStyle/>
          <a:p>
            <a:fld id="{6113E31D-E2AB-40D1-8B51-AFA5AFEF393A}" type="slidenum">
              <a:rPr lang="en-US" smtClean="0"/>
              <a:t>4</a:t>
            </a:fld>
            <a:endParaRPr lang="es-US" dirty="0"/>
          </a:p>
        </p:txBody>
      </p:sp>
    </p:spTree>
    <p:custDataLst>
      <p:tags r:id="rId1"/>
    </p:custDataLst>
    <p:extLst>
      <p:ext uri="{BB962C8B-B14F-4D97-AF65-F5344CB8AC3E}">
        <p14:creationId xmlns:p14="http://schemas.microsoft.com/office/powerpoint/2010/main" val="2961756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8A499F1-4721-44F4-AB08-75B3A8E60269}"/>
              </a:ext>
            </a:extLst>
          </p:cNvPr>
          <p:cNvSpPr>
            <a:spLocks noGrp="1"/>
          </p:cNvSpPr>
          <p:nvPr>
            <p:ph type="title"/>
          </p:nvPr>
        </p:nvSpPr>
        <p:spPr/>
        <p:txBody>
          <a:bodyPr/>
          <a:lstStyle/>
          <a:p>
            <a:r>
              <a:rPr lang="es-US" smtClean="0"/>
              <a:t>Principios rectores </a:t>
            </a:r>
          </a:p>
        </p:txBody>
      </p:sp>
      <p:sp>
        <p:nvSpPr>
          <p:cNvPr id="3" name="Oval 2"/>
          <p:cNvSpPr/>
          <p:nvPr/>
        </p:nvSpPr>
        <p:spPr>
          <a:xfrm>
            <a:off x="4140894" y="2290069"/>
            <a:ext cx="3318572" cy="311443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8A6ED59-ECFB-4F77-B01B-132BE93B4EDB}"/>
              </a:ext>
            </a:extLst>
          </p:cNvPr>
          <p:cNvPicPr>
            <a:picLocks/>
          </p:cNvPicPr>
          <p:nvPr/>
        </p:nvPicPr>
        <p:blipFill>
          <a:blip r:embed="rId4"/>
          <a:stretch>
            <a:fillRect/>
          </a:stretch>
        </p:blipFill>
        <p:spPr>
          <a:xfrm>
            <a:off x="4454302" y="4704826"/>
            <a:ext cx="731520" cy="731520"/>
          </a:xfrm>
          <a:prstGeom prst="rect">
            <a:avLst/>
          </a:prstGeom>
          <a:solidFill>
            <a:schemeClr val="bg1"/>
          </a:solidFill>
        </p:spPr>
      </p:pic>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C9D4EDE-629B-444B-90EF-33DAF18A520B}"/>
              </a:ext>
            </a:extLst>
          </p:cNvPr>
          <p:cNvPicPr>
            <a:picLocks/>
          </p:cNvPicPr>
          <p:nvPr/>
        </p:nvPicPr>
        <p:blipFill>
          <a:blip r:embed="rId5"/>
          <a:stretch>
            <a:fillRect/>
          </a:stretch>
        </p:blipFill>
        <p:spPr>
          <a:xfrm>
            <a:off x="5475836" y="1826094"/>
            <a:ext cx="825344" cy="781419"/>
          </a:xfrm>
          <a:prstGeom prst="rect">
            <a:avLst/>
          </a:prstGeom>
          <a:solidFill>
            <a:schemeClr val="bg1"/>
          </a:solidFill>
        </p:spPr>
      </p:pic>
      <p:pic>
        <p:nvPicPr>
          <p:cNvPr id="9"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449D553-2F1C-48ED-866B-BEBE2CBD7315}"/>
              </a:ext>
            </a:extLst>
          </p:cNvPr>
          <p:cNvPicPr>
            <a:picLocks/>
          </p:cNvPicPr>
          <p:nvPr/>
        </p:nvPicPr>
        <p:blipFill>
          <a:blip r:embed="rId6"/>
          <a:stretch>
            <a:fillRect/>
          </a:stretch>
        </p:blipFill>
        <p:spPr>
          <a:xfrm>
            <a:off x="3795409" y="3285689"/>
            <a:ext cx="731520" cy="731520"/>
          </a:xfrm>
          <a:prstGeom prst="rect">
            <a:avLst/>
          </a:prstGeom>
          <a:solidFill>
            <a:schemeClr val="bg1"/>
          </a:solidFill>
        </p:spPr>
      </p:pic>
      <p:pic>
        <p:nvPicPr>
          <p:cNvPr id="11" name="Picture 10" descr="A close up of a sign&#10;&#10;Description generated with very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48D323B-794B-4274-8D46-42CE102ADAB7}"/>
              </a:ext>
            </a:extLst>
          </p:cNvPr>
          <p:cNvPicPr>
            <a:picLocks noChangeAspect="1"/>
          </p:cNvPicPr>
          <p:nvPr/>
        </p:nvPicPr>
        <p:blipFill>
          <a:blip r:embed="rId7"/>
          <a:stretch>
            <a:fillRect/>
          </a:stretch>
        </p:blipFill>
        <p:spPr>
          <a:xfrm>
            <a:off x="6650355" y="4704826"/>
            <a:ext cx="731520" cy="692588"/>
          </a:xfrm>
          <a:prstGeom prst="rect">
            <a:avLst/>
          </a:prstGeom>
          <a:solidFill>
            <a:schemeClr val="bg1"/>
          </a:solidFill>
        </p:spPr>
      </p:pic>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A2B038F-752E-4FD7-968F-FEE5A6E70E1B}"/>
              </a:ext>
            </a:extLst>
          </p:cNvPr>
          <p:cNvSpPr/>
          <p:nvPr/>
        </p:nvSpPr>
        <p:spPr>
          <a:xfrm>
            <a:off x="57787" y="842638"/>
            <a:ext cx="12020550" cy="5755481"/>
          </a:xfrm>
          <a:prstGeom prst="rect">
            <a:avLst/>
          </a:prstGeom>
          <a:noFill/>
        </p:spPr>
      </p:sp>
      <p:sp>
        <p:nvSpPr>
          <p:cNvPr id="14" name="Freeform: Shap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2F999B-8DE0-4D84-945A-F6F7EFCA9B41}"/>
              </a:ext>
            </a:extLst>
          </p:cNvPr>
          <p:cNvSpPr/>
          <p:nvPr/>
        </p:nvSpPr>
        <p:spPr>
          <a:xfrm>
            <a:off x="4454303" y="1332460"/>
            <a:ext cx="2691641" cy="571585"/>
          </a:xfrm>
          <a:custGeom>
            <a:avLst/>
            <a:gdLst>
              <a:gd name="connsiteX0" fmla="*/ 0 w 2691641"/>
              <a:gd name="connsiteY0" fmla="*/ 95266 h 571585"/>
              <a:gd name="connsiteX1" fmla="*/ 95266 w 2691641"/>
              <a:gd name="connsiteY1" fmla="*/ 0 h 571585"/>
              <a:gd name="connsiteX2" fmla="*/ 2596375 w 2691641"/>
              <a:gd name="connsiteY2" fmla="*/ 0 h 571585"/>
              <a:gd name="connsiteX3" fmla="*/ 2691641 w 2691641"/>
              <a:gd name="connsiteY3" fmla="*/ 95266 h 571585"/>
              <a:gd name="connsiteX4" fmla="*/ 2691641 w 2691641"/>
              <a:gd name="connsiteY4" fmla="*/ 476319 h 571585"/>
              <a:gd name="connsiteX5" fmla="*/ 2596375 w 2691641"/>
              <a:gd name="connsiteY5" fmla="*/ 571585 h 571585"/>
              <a:gd name="connsiteX6" fmla="*/ 95266 w 2691641"/>
              <a:gd name="connsiteY6" fmla="*/ 571585 h 571585"/>
              <a:gd name="connsiteX7" fmla="*/ 0 w 2691641"/>
              <a:gd name="connsiteY7" fmla="*/ 476319 h 571585"/>
              <a:gd name="connsiteX8" fmla="*/ 0 w 2691641"/>
              <a:gd name="connsiteY8" fmla="*/ 95266 h 57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641" h="571585">
                <a:moveTo>
                  <a:pt x="0" y="95266"/>
                </a:moveTo>
                <a:cubicBezTo>
                  <a:pt x="0" y="42652"/>
                  <a:pt x="42652" y="0"/>
                  <a:pt x="95266" y="0"/>
                </a:cubicBezTo>
                <a:lnTo>
                  <a:pt x="2596375" y="0"/>
                </a:lnTo>
                <a:cubicBezTo>
                  <a:pt x="2648989" y="0"/>
                  <a:pt x="2691641" y="42652"/>
                  <a:pt x="2691641" y="95266"/>
                </a:cubicBezTo>
                <a:lnTo>
                  <a:pt x="2691641" y="476319"/>
                </a:lnTo>
                <a:cubicBezTo>
                  <a:pt x="2691641" y="528933"/>
                  <a:pt x="2648989" y="571585"/>
                  <a:pt x="2596375" y="571585"/>
                </a:cubicBezTo>
                <a:lnTo>
                  <a:pt x="95266" y="571585"/>
                </a:lnTo>
                <a:cubicBezTo>
                  <a:pt x="42652" y="571585"/>
                  <a:pt x="0" y="528933"/>
                  <a:pt x="0" y="476319"/>
                </a:cubicBezTo>
                <a:lnTo>
                  <a:pt x="0" y="95266"/>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102" tIns="104102" rIns="104102" bIns="104102" numCol="1" spcCol="1270" anchor="ctr" anchorCtr="0">
            <a:noAutofit/>
          </a:bodyPr>
          <a:lstStyle/>
          <a:p>
            <a:pPr marL="0" lvl="0" indent="0" algn="ctr" defTabSz="889000">
              <a:lnSpc>
                <a:spcPct val="90000"/>
              </a:lnSpc>
              <a:spcBef>
                <a:spcPct val="0"/>
              </a:spcBef>
              <a:spcAft>
                <a:spcPct val="35000"/>
              </a:spcAft>
              <a:buNone/>
            </a:pPr>
            <a:r>
              <a:rPr lang="es-US" sz="1700" b="1" kern="1200" dirty="0">
                <a:solidFill>
                  <a:schemeClr val="accent1"/>
                </a:solidFill>
                <a:effectLst/>
                <a:latin typeface="Arial" panose="020B0604020202020204" pitchFamily="34" charset="0"/>
                <a:cs typeface="Arial" panose="020B0604020202020204" pitchFamily="34" charset="0"/>
              </a:rPr>
              <a:t>Maximizar la cantidad de usuarios de transporte público </a:t>
            </a:r>
          </a:p>
        </p:txBody>
      </p:sp>
      <p:sp>
        <p:nvSpPr>
          <p:cNvPr id="15" name="Freeform: Shap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39F931-2B79-421C-B81C-DE9ADBB90EF6}"/>
              </a:ext>
            </a:extLst>
          </p:cNvPr>
          <p:cNvSpPr/>
          <p:nvPr/>
        </p:nvSpPr>
        <p:spPr>
          <a:xfrm>
            <a:off x="7938117" y="3298560"/>
            <a:ext cx="3799793" cy="705779"/>
          </a:xfrm>
          <a:custGeom>
            <a:avLst/>
            <a:gdLst>
              <a:gd name="connsiteX0" fmla="*/ 0 w 4139516"/>
              <a:gd name="connsiteY0" fmla="*/ 108239 h 649421"/>
              <a:gd name="connsiteX1" fmla="*/ 108239 w 4139516"/>
              <a:gd name="connsiteY1" fmla="*/ 0 h 649421"/>
              <a:gd name="connsiteX2" fmla="*/ 4031277 w 4139516"/>
              <a:gd name="connsiteY2" fmla="*/ 0 h 649421"/>
              <a:gd name="connsiteX3" fmla="*/ 4139516 w 4139516"/>
              <a:gd name="connsiteY3" fmla="*/ 108239 h 649421"/>
              <a:gd name="connsiteX4" fmla="*/ 4139516 w 4139516"/>
              <a:gd name="connsiteY4" fmla="*/ 541182 h 649421"/>
              <a:gd name="connsiteX5" fmla="*/ 4031277 w 4139516"/>
              <a:gd name="connsiteY5" fmla="*/ 649421 h 649421"/>
              <a:gd name="connsiteX6" fmla="*/ 108239 w 4139516"/>
              <a:gd name="connsiteY6" fmla="*/ 649421 h 649421"/>
              <a:gd name="connsiteX7" fmla="*/ 0 w 4139516"/>
              <a:gd name="connsiteY7" fmla="*/ 541182 h 649421"/>
              <a:gd name="connsiteX8" fmla="*/ 0 w 4139516"/>
              <a:gd name="connsiteY8" fmla="*/ 108239 h 64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9516" h="649421">
                <a:moveTo>
                  <a:pt x="0" y="108239"/>
                </a:moveTo>
                <a:cubicBezTo>
                  <a:pt x="0" y="48460"/>
                  <a:pt x="48460" y="0"/>
                  <a:pt x="108239" y="0"/>
                </a:cubicBezTo>
                <a:lnTo>
                  <a:pt x="4031277" y="0"/>
                </a:lnTo>
                <a:cubicBezTo>
                  <a:pt x="4091056" y="0"/>
                  <a:pt x="4139516" y="48460"/>
                  <a:pt x="4139516" y="108239"/>
                </a:cubicBezTo>
                <a:lnTo>
                  <a:pt x="4139516" y="541182"/>
                </a:lnTo>
                <a:cubicBezTo>
                  <a:pt x="4139516" y="600961"/>
                  <a:pt x="4091056" y="649421"/>
                  <a:pt x="4031277" y="649421"/>
                </a:cubicBezTo>
                <a:lnTo>
                  <a:pt x="108239" y="649421"/>
                </a:lnTo>
                <a:cubicBezTo>
                  <a:pt x="48460" y="649421"/>
                  <a:pt x="0" y="600961"/>
                  <a:pt x="0" y="541182"/>
                </a:cubicBezTo>
                <a:lnTo>
                  <a:pt x="0" y="108239"/>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902" tIns="107902" rIns="107902" bIns="107902" numCol="1" spcCol="1270" anchor="ctr" anchorCtr="0">
            <a:noAutofit/>
          </a:bodyPr>
          <a:lstStyle/>
          <a:p>
            <a:pPr marL="0" lvl="0" indent="0" defTabSz="889000">
              <a:lnSpc>
                <a:spcPct val="90000"/>
              </a:lnSpc>
              <a:spcBef>
                <a:spcPct val="0"/>
              </a:spcBef>
              <a:spcAft>
                <a:spcPct val="35000"/>
              </a:spcAft>
              <a:buNone/>
            </a:pPr>
            <a:r>
              <a:rPr lang="es-US" sz="1700" b="1" kern="1200" dirty="0">
                <a:solidFill>
                  <a:schemeClr val="accent1"/>
                </a:solidFill>
                <a:effectLst/>
                <a:latin typeface="Arial" panose="020B0604020202020204" pitchFamily="34" charset="0"/>
                <a:cs typeface="Arial" panose="020B0604020202020204" pitchFamily="34" charset="0"/>
              </a:rPr>
              <a:t>Mejorar la experiencia del cliente</a:t>
            </a:r>
          </a:p>
        </p:txBody>
      </p:sp>
      <p:sp>
        <p:nvSpPr>
          <p:cNvPr id="16" name="Freeform: Shap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801276-0AC4-4DA3-BA44-C11D2B8DAB08}"/>
              </a:ext>
            </a:extLst>
          </p:cNvPr>
          <p:cNvSpPr/>
          <p:nvPr/>
        </p:nvSpPr>
        <p:spPr>
          <a:xfrm>
            <a:off x="6636798" y="5444347"/>
            <a:ext cx="3015202" cy="692366"/>
          </a:xfrm>
          <a:custGeom>
            <a:avLst/>
            <a:gdLst>
              <a:gd name="connsiteX0" fmla="*/ 0 w 3625157"/>
              <a:gd name="connsiteY0" fmla="*/ 115397 h 692366"/>
              <a:gd name="connsiteX1" fmla="*/ 115397 w 3625157"/>
              <a:gd name="connsiteY1" fmla="*/ 0 h 692366"/>
              <a:gd name="connsiteX2" fmla="*/ 3509760 w 3625157"/>
              <a:gd name="connsiteY2" fmla="*/ 0 h 692366"/>
              <a:gd name="connsiteX3" fmla="*/ 3625157 w 3625157"/>
              <a:gd name="connsiteY3" fmla="*/ 115397 h 692366"/>
              <a:gd name="connsiteX4" fmla="*/ 3625157 w 3625157"/>
              <a:gd name="connsiteY4" fmla="*/ 576969 h 692366"/>
              <a:gd name="connsiteX5" fmla="*/ 3509760 w 3625157"/>
              <a:gd name="connsiteY5" fmla="*/ 692366 h 692366"/>
              <a:gd name="connsiteX6" fmla="*/ 115397 w 3625157"/>
              <a:gd name="connsiteY6" fmla="*/ 692366 h 692366"/>
              <a:gd name="connsiteX7" fmla="*/ 0 w 3625157"/>
              <a:gd name="connsiteY7" fmla="*/ 576969 h 692366"/>
              <a:gd name="connsiteX8" fmla="*/ 0 w 3625157"/>
              <a:gd name="connsiteY8" fmla="*/ 115397 h 69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5157" h="692366">
                <a:moveTo>
                  <a:pt x="0" y="115397"/>
                </a:moveTo>
                <a:cubicBezTo>
                  <a:pt x="0" y="51665"/>
                  <a:pt x="51665" y="0"/>
                  <a:pt x="115397" y="0"/>
                </a:cubicBezTo>
                <a:lnTo>
                  <a:pt x="3509760" y="0"/>
                </a:lnTo>
                <a:cubicBezTo>
                  <a:pt x="3573492" y="0"/>
                  <a:pt x="3625157" y="51665"/>
                  <a:pt x="3625157" y="115397"/>
                </a:cubicBezTo>
                <a:lnTo>
                  <a:pt x="3625157" y="576969"/>
                </a:lnTo>
                <a:cubicBezTo>
                  <a:pt x="3625157" y="640701"/>
                  <a:pt x="3573492" y="692366"/>
                  <a:pt x="3509760" y="692366"/>
                </a:cubicBezTo>
                <a:lnTo>
                  <a:pt x="115397" y="692366"/>
                </a:lnTo>
                <a:cubicBezTo>
                  <a:pt x="51665" y="692366"/>
                  <a:pt x="0" y="640701"/>
                  <a:pt x="0" y="576969"/>
                </a:cubicBezTo>
                <a:lnTo>
                  <a:pt x="0" y="115397"/>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9999" tIns="109999" rIns="109999" bIns="109999" numCol="1" spcCol="1270" anchor="ctr" anchorCtr="0">
            <a:noAutofit/>
          </a:bodyPr>
          <a:lstStyle/>
          <a:p>
            <a:pPr marL="0" lvl="0" indent="0" defTabSz="889000">
              <a:lnSpc>
                <a:spcPct val="90000"/>
              </a:lnSpc>
              <a:spcBef>
                <a:spcPct val="0"/>
              </a:spcBef>
              <a:spcAft>
                <a:spcPct val="35000"/>
              </a:spcAft>
              <a:buNone/>
            </a:pPr>
            <a:r>
              <a:rPr lang="es-US" sz="1700" b="1" kern="1200" dirty="0">
                <a:solidFill>
                  <a:schemeClr val="accent1"/>
                </a:solidFill>
                <a:effectLst/>
                <a:latin typeface="Arial" panose="020B0604020202020204" pitchFamily="34" charset="0"/>
                <a:cs typeface="Arial" panose="020B0604020202020204" pitchFamily="34" charset="0"/>
              </a:rPr>
              <a:t>Garantizar la sostenibilidad del sistema </a:t>
            </a:r>
          </a:p>
        </p:txBody>
      </p:sp>
      <p:sp>
        <p:nvSpPr>
          <p:cNvPr id="17" name="Freeform: Shap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9DA4F84-92C3-4AC2-8C0F-28078EED606A}"/>
              </a:ext>
            </a:extLst>
          </p:cNvPr>
          <p:cNvSpPr/>
          <p:nvPr/>
        </p:nvSpPr>
        <p:spPr>
          <a:xfrm>
            <a:off x="1003299" y="3008853"/>
            <a:ext cx="2658943" cy="1285193"/>
          </a:xfrm>
          <a:custGeom>
            <a:avLst/>
            <a:gdLst>
              <a:gd name="connsiteX0" fmla="*/ 0 w 3598471"/>
              <a:gd name="connsiteY0" fmla="*/ 117185 h 703095"/>
              <a:gd name="connsiteX1" fmla="*/ 117185 w 3598471"/>
              <a:gd name="connsiteY1" fmla="*/ 0 h 703095"/>
              <a:gd name="connsiteX2" fmla="*/ 3481286 w 3598471"/>
              <a:gd name="connsiteY2" fmla="*/ 0 h 703095"/>
              <a:gd name="connsiteX3" fmla="*/ 3598471 w 3598471"/>
              <a:gd name="connsiteY3" fmla="*/ 117185 h 703095"/>
              <a:gd name="connsiteX4" fmla="*/ 3598471 w 3598471"/>
              <a:gd name="connsiteY4" fmla="*/ 585910 h 703095"/>
              <a:gd name="connsiteX5" fmla="*/ 3481286 w 3598471"/>
              <a:gd name="connsiteY5" fmla="*/ 703095 h 703095"/>
              <a:gd name="connsiteX6" fmla="*/ 117185 w 3598471"/>
              <a:gd name="connsiteY6" fmla="*/ 703095 h 703095"/>
              <a:gd name="connsiteX7" fmla="*/ 0 w 3598471"/>
              <a:gd name="connsiteY7" fmla="*/ 585910 h 703095"/>
              <a:gd name="connsiteX8" fmla="*/ 0 w 3598471"/>
              <a:gd name="connsiteY8" fmla="*/ 117185 h 70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471" h="703095">
                <a:moveTo>
                  <a:pt x="0" y="117185"/>
                </a:moveTo>
                <a:cubicBezTo>
                  <a:pt x="0" y="52466"/>
                  <a:pt x="52466" y="0"/>
                  <a:pt x="117185" y="0"/>
                </a:cubicBezTo>
                <a:lnTo>
                  <a:pt x="3481286" y="0"/>
                </a:lnTo>
                <a:cubicBezTo>
                  <a:pt x="3546005" y="0"/>
                  <a:pt x="3598471" y="52466"/>
                  <a:pt x="3598471" y="117185"/>
                </a:cubicBezTo>
                <a:lnTo>
                  <a:pt x="3598471" y="585910"/>
                </a:lnTo>
                <a:cubicBezTo>
                  <a:pt x="3598471" y="650629"/>
                  <a:pt x="3546005" y="703095"/>
                  <a:pt x="3481286" y="703095"/>
                </a:cubicBezTo>
                <a:lnTo>
                  <a:pt x="117185" y="703095"/>
                </a:lnTo>
                <a:cubicBezTo>
                  <a:pt x="52466" y="703095"/>
                  <a:pt x="0" y="650629"/>
                  <a:pt x="0" y="585910"/>
                </a:cubicBezTo>
                <a:lnTo>
                  <a:pt x="0" y="117185"/>
                </a:lnTo>
                <a:close/>
              </a:path>
            </a:pathLst>
          </a:cu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522" tIns="110522" rIns="110522" bIns="110522" numCol="1" spcCol="1270" anchor="ctr" anchorCtr="0">
            <a:noAutofit/>
          </a:bodyPr>
          <a:lstStyle/>
          <a:p>
            <a:pPr marL="0" lvl="0" indent="0" algn="r" defTabSz="889000">
              <a:lnSpc>
                <a:spcPct val="90000"/>
              </a:lnSpc>
              <a:spcBef>
                <a:spcPct val="0"/>
              </a:spcBef>
              <a:spcAft>
                <a:spcPct val="35000"/>
              </a:spcAft>
              <a:buNone/>
            </a:pPr>
            <a:r>
              <a:rPr lang="es-US" sz="1700" b="1" dirty="0">
                <a:solidFill>
                  <a:schemeClr val="accent1"/>
                </a:solidFill>
                <a:latin typeface="Arial" panose="020B0604020202020204" pitchFamily="34" charset="0"/>
                <a:cs typeface="Arial" panose="020B0604020202020204" pitchFamily="34" charset="0"/>
              </a:rPr>
              <a:t>Coordinar con</a:t>
            </a:r>
            <a:r>
              <a:rPr lang="es-US" sz="1700" dirty="0" smtClean="0">
                <a:latin typeface="Arial" panose="020B0604020202020204" pitchFamily="34" charset="0"/>
                <a:cs typeface="Arial" panose="020B0604020202020204" pitchFamily="34" charset="0"/>
              </a:rPr>
              <a:t> </a:t>
            </a:r>
            <a:r>
              <a:rPr lang="es-US" sz="1700" b="1" kern="1200" dirty="0" smtClean="0">
                <a:solidFill>
                  <a:schemeClr val="accent1"/>
                </a:solidFill>
                <a:effectLst/>
                <a:latin typeface="Arial" panose="020B0604020202020204" pitchFamily="34" charset="0"/>
                <a:cs typeface="Arial" panose="020B0604020202020204" pitchFamily="34" charset="0"/>
              </a:rPr>
              <a:t>iniciativas comunitarias </a:t>
            </a:r>
          </a:p>
        </p:txBody>
      </p:sp>
      <p:sp>
        <p:nvSpPr>
          <p:cNvPr id="18" name="Freeform: Shape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B352A0-7C4E-4AB3-B546-FDEA6C038250}"/>
              </a:ext>
            </a:extLst>
          </p:cNvPr>
          <p:cNvSpPr/>
          <p:nvPr/>
        </p:nvSpPr>
        <p:spPr>
          <a:xfrm>
            <a:off x="771525" y="5444347"/>
            <a:ext cx="4414297" cy="705779"/>
          </a:xfrm>
          <a:custGeom>
            <a:avLst/>
            <a:gdLst>
              <a:gd name="connsiteX0" fmla="*/ 0 w 6204887"/>
              <a:gd name="connsiteY0" fmla="*/ 117632 h 705779"/>
              <a:gd name="connsiteX1" fmla="*/ 117632 w 6204887"/>
              <a:gd name="connsiteY1" fmla="*/ 0 h 705779"/>
              <a:gd name="connsiteX2" fmla="*/ 6087255 w 6204887"/>
              <a:gd name="connsiteY2" fmla="*/ 0 h 705779"/>
              <a:gd name="connsiteX3" fmla="*/ 6204887 w 6204887"/>
              <a:gd name="connsiteY3" fmla="*/ 117632 h 705779"/>
              <a:gd name="connsiteX4" fmla="*/ 6204887 w 6204887"/>
              <a:gd name="connsiteY4" fmla="*/ 588147 h 705779"/>
              <a:gd name="connsiteX5" fmla="*/ 6087255 w 6204887"/>
              <a:gd name="connsiteY5" fmla="*/ 705779 h 705779"/>
              <a:gd name="connsiteX6" fmla="*/ 117632 w 6204887"/>
              <a:gd name="connsiteY6" fmla="*/ 705779 h 705779"/>
              <a:gd name="connsiteX7" fmla="*/ 0 w 6204887"/>
              <a:gd name="connsiteY7" fmla="*/ 588147 h 705779"/>
              <a:gd name="connsiteX8" fmla="*/ 0 w 6204887"/>
              <a:gd name="connsiteY8" fmla="*/ 117632 h 70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87" h="705779">
                <a:moveTo>
                  <a:pt x="0" y="117632"/>
                </a:moveTo>
                <a:cubicBezTo>
                  <a:pt x="0" y="52666"/>
                  <a:pt x="52666" y="0"/>
                  <a:pt x="117632" y="0"/>
                </a:cubicBezTo>
                <a:lnTo>
                  <a:pt x="6087255" y="0"/>
                </a:lnTo>
                <a:cubicBezTo>
                  <a:pt x="6152221" y="0"/>
                  <a:pt x="6204887" y="52666"/>
                  <a:pt x="6204887" y="117632"/>
                </a:cubicBezTo>
                <a:lnTo>
                  <a:pt x="6204887" y="588147"/>
                </a:lnTo>
                <a:cubicBezTo>
                  <a:pt x="6204887" y="653113"/>
                  <a:pt x="6152221" y="705779"/>
                  <a:pt x="6087255" y="705779"/>
                </a:cubicBezTo>
                <a:lnTo>
                  <a:pt x="117632" y="705779"/>
                </a:lnTo>
                <a:cubicBezTo>
                  <a:pt x="52666" y="705779"/>
                  <a:pt x="0" y="653113"/>
                  <a:pt x="0" y="588147"/>
                </a:cubicBezTo>
                <a:lnTo>
                  <a:pt x="0" y="117632"/>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653" tIns="110653" rIns="110653" bIns="110653" numCol="1" spcCol="1270" anchor="ctr" anchorCtr="0">
            <a:noAutofit/>
          </a:bodyPr>
          <a:lstStyle/>
          <a:p>
            <a:pPr marL="0" lvl="0" indent="0" algn="r" defTabSz="889000">
              <a:lnSpc>
                <a:spcPct val="90000"/>
              </a:lnSpc>
              <a:spcBef>
                <a:spcPct val="0"/>
              </a:spcBef>
              <a:spcAft>
                <a:spcPct val="35000"/>
              </a:spcAft>
              <a:buNone/>
            </a:pPr>
            <a:r>
              <a:rPr lang="es-US" sz="1700" b="1" kern="1200" dirty="0">
                <a:solidFill>
                  <a:schemeClr val="accent1"/>
                </a:solidFill>
                <a:effectLst/>
                <a:latin typeface="Arial" panose="020B0604020202020204" pitchFamily="34" charset="0"/>
                <a:cs typeface="Arial" panose="020B0604020202020204" pitchFamily="34" charset="0"/>
              </a:rPr>
              <a:t>Expandir el transporte público de modo que abarque más opciones de movilidad</a:t>
            </a:r>
          </a:p>
        </p:txBody>
      </p:sp>
      <p:grpSp>
        <p:nvGrpSpPr>
          <p:cNvPr id="22" name="Group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9E0966-562B-482F-A184-E719CF111ED9}"/>
              </a:ext>
            </a:extLst>
          </p:cNvPr>
          <p:cNvGrpSpPr/>
          <p:nvPr/>
        </p:nvGrpSpPr>
        <p:grpSpPr>
          <a:xfrm>
            <a:off x="4772779" y="3249252"/>
            <a:ext cx="2373698" cy="822960"/>
            <a:chOff x="4660095" y="3286255"/>
            <a:chExt cx="2373698" cy="822960"/>
          </a:xfrm>
        </p:grpSpPr>
        <p:sp>
          <p:nvSpPr>
            <p:cNvPr id="19" name="TextBox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5F0EF09-E9FB-4335-B8E9-2EFA155D88ED}"/>
                </a:ext>
              </a:extLst>
            </p:cNvPr>
            <p:cNvSpPr txBox="1"/>
            <p:nvPr/>
          </p:nvSpPr>
          <p:spPr>
            <a:xfrm>
              <a:off x="5385516" y="3303842"/>
              <a:ext cx="1648277" cy="76944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US" sz="2200" b="1" dirty="0" smtClean="0">
                  <a:ln w="0"/>
                  <a:solidFill>
                    <a:schemeClr val="accent1"/>
                  </a:solidFill>
                </a:rPr>
                <a:t>Principios rectores</a:t>
              </a:r>
              <a:endParaRPr lang="es-US" sz="2200" b="1" dirty="0">
                <a:ln w="0"/>
                <a:solidFill>
                  <a:schemeClr val="accent1"/>
                </a:solidFill>
              </a:endParaRPr>
            </a:p>
          </p:txBody>
        </p:sp>
        <p:pic>
          <p:nvPicPr>
            <p:cNvPr id="21" name="Picture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1EDD381-DEEF-44CD-A2AA-189F78CEED10}"/>
                </a:ext>
              </a:extLst>
            </p:cNvPr>
            <p:cNvPicPr>
              <a:picLocks noChangeAspect="1"/>
            </p:cNvPicPr>
            <p:nvPr/>
          </p:nvPicPr>
          <p:blipFill rotWithShape="1">
            <a:blip r:embed="rId8"/>
            <a:srcRect t="6882" b="9401"/>
            <a:stretch/>
          </p:blipFill>
          <p:spPr>
            <a:xfrm>
              <a:off x="4660095" y="3286255"/>
              <a:ext cx="759914" cy="822960"/>
            </a:xfrm>
            <a:prstGeom prst="rect">
              <a:avLst/>
            </a:prstGeom>
          </p:spPr>
        </p:pic>
      </p:grpSp>
      <p:sp>
        <p:nvSpPr>
          <p:cNvPr id="23" name="Slide Number Placeholder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765DA4B-9402-497E-BC5B-A0DEC14A44C4}"/>
              </a:ext>
            </a:extLst>
          </p:cNvPr>
          <p:cNvSpPr>
            <a:spLocks noGrp="1"/>
          </p:cNvSpPr>
          <p:nvPr>
            <p:ph type="sldNum" sz="quarter" idx="12"/>
          </p:nvPr>
        </p:nvSpPr>
        <p:spPr/>
        <p:txBody>
          <a:bodyPr/>
          <a:lstStyle/>
          <a:p>
            <a:fld id="{6113E31D-E2AB-40D1-8B51-AFA5AFEF393A}" type="slidenum">
              <a:rPr lang="en-US" smtClean="0"/>
              <a:t>5</a:t>
            </a:fld>
            <a:endParaRPr lang="es-US"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232B05B-D033-4AAC-94C6-EABAD1A01E86}"/>
              </a:ext>
            </a:extLst>
          </p:cNvPr>
          <p:cNvSpPr/>
          <p:nvPr/>
        </p:nvSpPr>
        <p:spPr>
          <a:xfrm>
            <a:off x="7126283" y="3314480"/>
            <a:ext cx="599406" cy="692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72DAE8-20BB-42EC-B802-B3611C28B4DC}"/>
              </a:ext>
            </a:extLst>
          </p:cNvPr>
          <p:cNvPicPr>
            <a:picLocks noChangeAspect="1"/>
          </p:cNvPicPr>
          <p:nvPr/>
        </p:nvPicPr>
        <p:blipFill>
          <a:blip r:embed="rId9"/>
          <a:stretch>
            <a:fillRect/>
          </a:stretch>
        </p:blipFill>
        <p:spPr>
          <a:xfrm>
            <a:off x="7075357" y="3289868"/>
            <a:ext cx="692366" cy="692366"/>
          </a:xfrm>
          <a:prstGeom prst="rect">
            <a:avLst/>
          </a:prstGeom>
        </p:spPr>
      </p:pic>
    </p:spTree>
    <p:custDataLst>
      <p:tags r:id="rId1"/>
    </p:custDataLst>
    <p:extLst>
      <p:ext uri="{BB962C8B-B14F-4D97-AF65-F5344CB8AC3E}">
        <p14:creationId xmlns:p14="http://schemas.microsoft.com/office/powerpoint/2010/main" val="1910570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0F911B-DFB7-4881-A65B-91928832BA31}"/>
              </a:ext>
            </a:extLst>
          </p:cNvPr>
          <p:cNvSpPr>
            <a:spLocks noGrp="1"/>
          </p:cNvSpPr>
          <p:nvPr>
            <p:ph type="title"/>
          </p:nvPr>
        </p:nvSpPr>
        <p:spPr/>
        <p:txBody>
          <a:bodyPr/>
          <a:lstStyle/>
          <a:p>
            <a:r>
              <a:rPr lang="es-US" dirty="0" smtClean="0"/>
              <a:t>Recursos de movilidad</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2520E1-7ECA-4EC1-A66C-92CC05595A8D}"/>
              </a:ext>
            </a:extLst>
          </p:cNvPr>
          <p:cNvSpPr>
            <a:spLocks noGrp="1"/>
          </p:cNvSpPr>
          <p:nvPr>
            <p:ph type="sldNum" sz="quarter" idx="12"/>
          </p:nvPr>
        </p:nvSpPr>
        <p:spPr/>
        <p:txBody>
          <a:bodyPr/>
          <a:lstStyle/>
          <a:p>
            <a:fld id="{6113E31D-E2AB-40D1-8B51-AFA5AFEF393A}" type="slidenum">
              <a:rPr lang="en-US" smtClean="0"/>
              <a:t>6</a:t>
            </a:fld>
            <a:endParaRPr lang="es-US" dirty="0"/>
          </a:p>
        </p:txBody>
      </p:sp>
      <p:grpSp>
        <p:nvGrpSpPr>
          <p:cNvPr id="24" name="Group 23"/>
          <p:cNvGrpSpPr/>
          <p:nvPr/>
        </p:nvGrpSpPr>
        <p:grpSpPr>
          <a:xfrm>
            <a:off x="2042671" y="1168450"/>
            <a:ext cx="2179302" cy="5448257"/>
            <a:chOff x="2042671" y="1168450"/>
            <a:chExt cx="2179302" cy="5448257"/>
          </a:xfrm>
        </p:grpSpPr>
        <p:pic>
          <p:nvPicPr>
            <p:cNvPr id="3" name="Picture 2"/>
            <p:cNvPicPr>
              <a:picLocks noChangeAspect="1"/>
            </p:cNvPicPr>
            <p:nvPr/>
          </p:nvPicPr>
          <p:blipFill>
            <a:blip r:embed="rId4"/>
            <a:stretch>
              <a:fillRect/>
            </a:stretch>
          </p:blipFill>
          <p:spPr>
            <a:xfrm>
              <a:off x="2042671" y="1168450"/>
              <a:ext cx="2179302" cy="5448257"/>
            </a:xfrm>
            <a:prstGeom prst="rect">
              <a:avLst/>
            </a:prstGeom>
          </p:spPr>
        </p:pic>
        <p:sp>
          <p:nvSpPr>
            <p:cNvPr id="11" name="Rounded Rectangle 10"/>
            <p:cNvSpPr/>
            <p:nvPr/>
          </p:nvSpPr>
          <p:spPr>
            <a:xfrm>
              <a:off x="2044186" y="1289050"/>
              <a:ext cx="2176272" cy="576072"/>
            </a:xfrm>
            <a:prstGeom prst="roundRect">
              <a:avLst>
                <a:gd name="adj" fmla="val 30785"/>
              </a:avLst>
            </a:prstGeom>
            <a:solidFill>
              <a:schemeClr val="accent2"/>
            </a:solidFill>
          </p:spPr>
          <p:txBody>
            <a:bodyPr wrap="square" anchor="ctr" anchorCtr="0">
              <a:noAutofit/>
            </a:bodyPr>
            <a:lstStyle/>
            <a:p>
              <a:pPr algn="ctr"/>
              <a:r>
                <a:rPr lang="es-US" sz="1650" b="1" dirty="0">
                  <a:solidFill>
                    <a:schemeClr val="bg1"/>
                  </a:solidFill>
                </a:rPr>
                <a:t>FRECUENTE</a:t>
              </a:r>
              <a:endParaRPr lang="en-US" sz="1650" b="1" dirty="0">
                <a:solidFill>
                  <a:schemeClr val="bg1"/>
                </a:solidFill>
              </a:endParaRPr>
            </a:p>
          </p:txBody>
        </p:sp>
        <p:sp>
          <p:nvSpPr>
            <p:cNvPr id="12" name="Rectangle 11"/>
            <p:cNvSpPr/>
            <p:nvPr/>
          </p:nvSpPr>
          <p:spPr>
            <a:xfrm>
              <a:off x="2109793" y="2070101"/>
              <a:ext cx="2045058" cy="397329"/>
            </a:xfrm>
            <a:prstGeom prst="rect">
              <a:avLst/>
            </a:prstGeom>
            <a:solidFill>
              <a:schemeClr val="bg1"/>
            </a:solidFill>
          </p:spPr>
          <p:txBody>
            <a:bodyPr wrap="square" lIns="0" tIns="0" rIns="0" bIns="0" anchor="ctr" anchorCtr="0">
              <a:noAutofit/>
            </a:bodyPr>
            <a:lstStyle/>
            <a:p>
              <a:pPr algn="ctr"/>
              <a:r>
                <a:rPr lang="es-US" sz="850" b="1" dirty="0">
                  <a:latin typeface="Arial" panose="020B0604020202020204" pitchFamily="34" charset="0"/>
                  <a:cs typeface="Arial" panose="020B0604020202020204" pitchFamily="34" charset="0"/>
                </a:rPr>
                <a:t>Servicio que recorre los principales corredores de uso mixto con puntos </a:t>
              </a:r>
              <a:r>
                <a:rPr lang="es-US" sz="850" b="1" dirty="0" smtClean="0">
                  <a:latin typeface="Arial" panose="020B0604020202020204" pitchFamily="34" charset="0"/>
                  <a:cs typeface="Arial" panose="020B0604020202020204" pitchFamily="34" charset="0"/>
                </a:rPr>
                <a:t/>
              </a:r>
              <a:br>
                <a:rPr lang="es-US" sz="850" b="1" dirty="0" smtClean="0">
                  <a:latin typeface="Arial" panose="020B0604020202020204" pitchFamily="34" charset="0"/>
                  <a:cs typeface="Arial" panose="020B0604020202020204" pitchFamily="34" charset="0"/>
                </a:rPr>
              </a:br>
              <a:r>
                <a:rPr lang="es-US" sz="850" b="1" dirty="0" smtClean="0">
                  <a:latin typeface="Arial" panose="020B0604020202020204" pitchFamily="34" charset="0"/>
                  <a:cs typeface="Arial" panose="020B0604020202020204" pitchFamily="34" charset="0"/>
                </a:rPr>
                <a:t>de </a:t>
              </a:r>
              <a:r>
                <a:rPr lang="es-US" sz="850" b="1" dirty="0">
                  <a:latin typeface="Arial" panose="020B0604020202020204" pitchFamily="34" charset="0"/>
                  <a:cs typeface="Arial" panose="020B0604020202020204" pitchFamily="34" charset="0"/>
                </a:rPr>
                <a:t>transferencia a otras rutas</a:t>
              </a:r>
            </a:p>
          </p:txBody>
        </p:sp>
        <p:sp>
          <p:nvSpPr>
            <p:cNvPr id="13" name="Rectangle 12"/>
            <p:cNvSpPr/>
            <p:nvPr/>
          </p:nvSpPr>
          <p:spPr>
            <a:xfrm>
              <a:off x="2109793" y="3844952"/>
              <a:ext cx="2045059" cy="800946"/>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Servicio activo durante todo el día, desde las 5 a. m. hasta la medianoche, de lunes a viernes, y de 6 a. m. a medianoche, los fines de </a:t>
              </a:r>
              <a:r>
                <a:rPr lang="es-ES" sz="850" b="1" dirty="0" smtClean="0">
                  <a:latin typeface="Arial" panose="020B0604020202020204" pitchFamily="34" charset="0"/>
                  <a:cs typeface="Arial" panose="020B0604020202020204" pitchFamily="34" charset="0"/>
                </a:rPr>
                <a:t>semana</a:t>
              </a:r>
            </a:p>
            <a:p>
              <a:pPr algn="ctr"/>
              <a:endParaRPr lang="es-ES" sz="850" b="1" dirty="0">
                <a:latin typeface="Arial" panose="020B0604020202020204" pitchFamily="34" charset="0"/>
                <a:cs typeface="Arial" panose="020B0604020202020204" pitchFamily="34" charset="0"/>
              </a:endParaRPr>
            </a:p>
            <a:p>
              <a:pPr algn="ctr"/>
              <a:r>
                <a:rPr lang="es-ES" sz="850" b="1" dirty="0">
                  <a:latin typeface="Arial" panose="020B0604020202020204" pitchFamily="34" charset="0"/>
                  <a:cs typeface="Arial" panose="020B0604020202020204" pitchFamily="34" charset="0"/>
                </a:rPr>
                <a:t>Servicio frecuente de 15 minutos, </a:t>
              </a:r>
              <a:r>
                <a:rPr lang="es-ES" sz="850" b="1" dirty="0" smtClean="0">
                  <a:latin typeface="Arial" panose="020B0604020202020204" pitchFamily="34" charset="0"/>
                  <a:cs typeface="Arial" panose="020B0604020202020204" pitchFamily="34" charset="0"/>
                </a:rPr>
                <a:t/>
              </a:r>
              <a:br>
                <a:rPr lang="es-ES" sz="850" b="1" dirty="0" smtClean="0">
                  <a:latin typeface="Arial" panose="020B0604020202020204" pitchFamily="34" charset="0"/>
                  <a:cs typeface="Arial" panose="020B0604020202020204" pitchFamily="34" charset="0"/>
                </a:rPr>
              </a:br>
              <a:r>
                <a:rPr lang="es-ES" sz="850" b="1" dirty="0" smtClean="0">
                  <a:latin typeface="Arial" panose="020B0604020202020204" pitchFamily="34" charset="0"/>
                  <a:cs typeface="Arial" panose="020B0604020202020204" pitchFamily="34" charset="0"/>
                </a:rPr>
                <a:t>de </a:t>
              </a:r>
              <a:r>
                <a:rPr lang="es-ES" sz="850" b="1" dirty="0">
                  <a:latin typeface="Arial" panose="020B0604020202020204" pitchFamily="34" charset="0"/>
                  <a:cs typeface="Arial" panose="020B0604020202020204" pitchFamily="34" charset="0"/>
                </a:rPr>
                <a:t>6 a. m. a 6 p. m. los días de </a:t>
              </a:r>
              <a:r>
                <a:rPr lang="es-ES" sz="850" b="1" dirty="0" smtClean="0">
                  <a:latin typeface="Arial" panose="020B0604020202020204" pitchFamily="34" charset="0"/>
                  <a:cs typeface="Arial" panose="020B0604020202020204" pitchFamily="34" charset="0"/>
                </a:rPr>
                <a:t>semana</a:t>
              </a:r>
              <a:endParaRPr lang="es-ES" sz="850" b="1" dirty="0">
                <a:latin typeface="Arial" panose="020B0604020202020204" pitchFamily="34" charset="0"/>
                <a:cs typeface="Arial" panose="020B0604020202020204" pitchFamily="34" charset="0"/>
              </a:endParaRPr>
            </a:p>
          </p:txBody>
        </p:sp>
        <p:sp>
          <p:nvSpPr>
            <p:cNvPr id="14" name="Rectangle 13"/>
            <p:cNvSpPr/>
            <p:nvPr/>
          </p:nvSpPr>
          <p:spPr>
            <a:xfrm>
              <a:off x="2109793" y="4862246"/>
              <a:ext cx="2045059" cy="271729"/>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Distancia entre paradas </a:t>
              </a:r>
              <a:r>
                <a:rPr lang="es-ES" sz="850" b="1" dirty="0" smtClean="0">
                  <a:latin typeface="Arial" panose="020B0604020202020204" pitchFamily="34" charset="0"/>
                  <a:cs typeface="Arial" panose="020B0604020202020204" pitchFamily="34" charset="0"/>
                </a:rPr>
                <a:t/>
              </a:r>
              <a:br>
                <a:rPr lang="es-ES" sz="850" b="1" dirty="0" smtClean="0">
                  <a:latin typeface="Arial" panose="020B0604020202020204" pitchFamily="34" charset="0"/>
                  <a:cs typeface="Arial" panose="020B0604020202020204" pitchFamily="34" charset="0"/>
                </a:rPr>
              </a:br>
              <a:r>
                <a:rPr lang="es-ES" sz="850" b="1" dirty="0" smtClean="0">
                  <a:latin typeface="Arial" panose="020B0604020202020204" pitchFamily="34" charset="0"/>
                  <a:cs typeface="Arial" panose="020B0604020202020204" pitchFamily="34" charset="0"/>
                </a:rPr>
                <a:t>de </a:t>
              </a:r>
              <a:r>
                <a:rPr lang="es-ES" sz="850" b="1" dirty="0">
                  <a:latin typeface="Arial" panose="020B0604020202020204" pitchFamily="34" charset="0"/>
                  <a:cs typeface="Arial" panose="020B0604020202020204" pitchFamily="34" charset="0"/>
                </a:rPr>
                <a:t>1/4 a 1/3 milla</a:t>
              </a:r>
            </a:p>
          </p:txBody>
        </p:sp>
        <p:sp>
          <p:nvSpPr>
            <p:cNvPr id="15" name="Rectangle 14"/>
            <p:cNvSpPr/>
            <p:nvPr/>
          </p:nvSpPr>
          <p:spPr>
            <a:xfrm>
              <a:off x="2109793" y="5638800"/>
              <a:ext cx="2045059" cy="152400"/>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Autobús articulado</a:t>
              </a:r>
            </a:p>
          </p:txBody>
        </p:sp>
        <p:sp>
          <p:nvSpPr>
            <p:cNvPr id="16" name="Rectangle 15"/>
            <p:cNvSpPr/>
            <p:nvPr/>
          </p:nvSpPr>
          <p:spPr>
            <a:xfrm>
              <a:off x="2109793" y="6286500"/>
              <a:ext cx="2045059" cy="152400"/>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Autobús estándar</a:t>
              </a:r>
            </a:p>
          </p:txBody>
        </p:sp>
      </p:grpSp>
      <p:grpSp>
        <p:nvGrpSpPr>
          <p:cNvPr id="30" name="Group 29"/>
          <p:cNvGrpSpPr/>
          <p:nvPr/>
        </p:nvGrpSpPr>
        <p:grpSpPr>
          <a:xfrm>
            <a:off x="4991294" y="1177159"/>
            <a:ext cx="2176272" cy="5415728"/>
            <a:chOff x="4991294" y="1177159"/>
            <a:chExt cx="2176272" cy="5415728"/>
          </a:xfrm>
        </p:grpSpPr>
        <p:pic>
          <p:nvPicPr>
            <p:cNvPr id="5" name="Picture 4"/>
            <p:cNvPicPr>
              <a:picLocks noChangeAspect="1"/>
            </p:cNvPicPr>
            <p:nvPr/>
          </p:nvPicPr>
          <p:blipFill>
            <a:blip r:embed="rId5"/>
            <a:stretch>
              <a:fillRect/>
            </a:stretch>
          </p:blipFill>
          <p:spPr>
            <a:xfrm>
              <a:off x="4996285" y="1177159"/>
              <a:ext cx="2166290" cy="5415728"/>
            </a:xfrm>
            <a:prstGeom prst="rect">
              <a:avLst/>
            </a:prstGeom>
          </p:spPr>
        </p:pic>
        <p:sp>
          <p:nvSpPr>
            <p:cNvPr id="17" name="Rounded Rectangle 16"/>
            <p:cNvSpPr/>
            <p:nvPr/>
          </p:nvSpPr>
          <p:spPr>
            <a:xfrm>
              <a:off x="4991294" y="1289050"/>
              <a:ext cx="2176272" cy="576072"/>
            </a:xfrm>
            <a:prstGeom prst="roundRect">
              <a:avLst>
                <a:gd name="adj" fmla="val 30785"/>
              </a:avLst>
            </a:prstGeom>
            <a:solidFill>
              <a:srgbClr val="006AA6"/>
            </a:solidFill>
          </p:spPr>
          <p:txBody>
            <a:bodyPr wrap="square" anchor="ctr" anchorCtr="0">
              <a:noAutofit/>
            </a:bodyPr>
            <a:lstStyle/>
            <a:p>
              <a:pPr algn="ctr"/>
              <a:r>
                <a:rPr lang="es-US" sz="1650" b="1" dirty="0" smtClean="0">
                  <a:solidFill>
                    <a:schemeClr val="bg1"/>
                  </a:solidFill>
                </a:rPr>
                <a:t>LOCAL</a:t>
              </a:r>
              <a:endParaRPr lang="en-US" sz="1650" b="1" dirty="0">
                <a:solidFill>
                  <a:schemeClr val="bg1"/>
                </a:solidFill>
              </a:endParaRPr>
            </a:p>
          </p:txBody>
        </p:sp>
        <p:sp>
          <p:nvSpPr>
            <p:cNvPr id="18" name="Rectangle 17"/>
            <p:cNvSpPr/>
            <p:nvPr/>
          </p:nvSpPr>
          <p:spPr>
            <a:xfrm>
              <a:off x="5056901" y="2059251"/>
              <a:ext cx="2045058" cy="568325"/>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Servicio de autobús que proporciona circulación dentro de los barrios, conectándolos a la red frecuente de transporte público</a:t>
              </a:r>
            </a:p>
          </p:txBody>
        </p:sp>
        <p:sp>
          <p:nvSpPr>
            <p:cNvPr id="19" name="Rectangle 18"/>
            <p:cNvSpPr/>
            <p:nvPr/>
          </p:nvSpPr>
          <p:spPr>
            <a:xfrm>
              <a:off x="5056901" y="3925296"/>
              <a:ext cx="2045059" cy="800946"/>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Servicio activo durante todo el día, desde las 5 a. m. hasta la medianoche, de lunes a viernes, y de 6 a. m. a medianoche, los fines de semana</a:t>
              </a:r>
            </a:p>
            <a:p>
              <a:pPr algn="ctr"/>
              <a:endParaRPr lang="es-ES" sz="850" b="1" dirty="0">
                <a:latin typeface="Arial" panose="020B0604020202020204" pitchFamily="34" charset="0"/>
                <a:cs typeface="Arial" panose="020B0604020202020204" pitchFamily="34" charset="0"/>
              </a:endParaRPr>
            </a:p>
            <a:p>
              <a:pPr algn="ctr"/>
              <a:r>
                <a:rPr lang="es-ES" sz="850" b="1" dirty="0">
                  <a:latin typeface="Arial" panose="020B0604020202020204" pitchFamily="34" charset="0"/>
                  <a:cs typeface="Arial" panose="020B0604020202020204" pitchFamily="34" charset="0"/>
                </a:rPr>
                <a:t>Frecuencia de 30 a 60 </a:t>
              </a:r>
              <a:r>
                <a:rPr lang="es-ES" sz="850" b="1" dirty="0" smtClean="0">
                  <a:latin typeface="Arial" panose="020B0604020202020204" pitchFamily="34" charset="0"/>
                  <a:cs typeface="Arial" panose="020B0604020202020204" pitchFamily="34" charset="0"/>
                </a:rPr>
                <a:t>minutos</a:t>
              </a:r>
            </a:p>
            <a:p>
              <a:pPr algn="ctr"/>
              <a:r>
                <a:rPr lang="es-ES" sz="850" b="1" dirty="0" smtClean="0">
                  <a:latin typeface="Arial" panose="020B0604020202020204" pitchFamily="34" charset="0"/>
                  <a:cs typeface="Arial" panose="020B0604020202020204" pitchFamily="34" charset="0"/>
                </a:rPr>
                <a:t>Frecuencia </a:t>
              </a:r>
              <a:r>
                <a:rPr lang="es-ES" sz="850" b="1" dirty="0">
                  <a:latin typeface="Arial" panose="020B0604020202020204" pitchFamily="34" charset="0"/>
                  <a:cs typeface="Arial" panose="020B0604020202020204" pitchFamily="34" charset="0"/>
                </a:rPr>
                <a:t>de 30 minutos, de 6 a. m. a 6 p. m. los días de semana</a:t>
              </a:r>
            </a:p>
          </p:txBody>
        </p:sp>
        <p:sp>
          <p:nvSpPr>
            <p:cNvPr id="20" name="Rectangle 19"/>
            <p:cNvSpPr/>
            <p:nvPr/>
          </p:nvSpPr>
          <p:spPr>
            <a:xfrm>
              <a:off x="5056901" y="5041652"/>
              <a:ext cx="2045059" cy="271729"/>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Distancia entre paradas de 1/4 milla</a:t>
              </a:r>
            </a:p>
          </p:txBody>
        </p:sp>
        <p:sp>
          <p:nvSpPr>
            <p:cNvPr id="21" name="Rectangle 20"/>
            <p:cNvSpPr/>
            <p:nvPr/>
          </p:nvSpPr>
          <p:spPr>
            <a:xfrm>
              <a:off x="5056901" y="6019836"/>
              <a:ext cx="2045059" cy="152400"/>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Autobús estándar</a:t>
              </a:r>
            </a:p>
          </p:txBody>
        </p:sp>
      </p:grpSp>
      <p:grpSp>
        <p:nvGrpSpPr>
          <p:cNvPr id="31" name="Group 30"/>
          <p:cNvGrpSpPr/>
          <p:nvPr/>
        </p:nvGrpSpPr>
        <p:grpSpPr>
          <a:xfrm>
            <a:off x="7898903" y="1168449"/>
            <a:ext cx="2179303" cy="5448257"/>
            <a:chOff x="7898903" y="1168449"/>
            <a:chExt cx="2179303" cy="5448257"/>
          </a:xfrm>
        </p:grpSpPr>
        <p:pic>
          <p:nvPicPr>
            <p:cNvPr id="6" name="Picture 5"/>
            <p:cNvPicPr>
              <a:picLocks noChangeAspect="1"/>
            </p:cNvPicPr>
            <p:nvPr/>
          </p:nvPicPr>
          <p:blipFill>
            <a:blip r:embed="rId6"/>
            <a:stretch>
              <a:fillRect/>
            </a:stretch>
          </p:blipFill>
          <p:spPr>
            <a:xfrm>
              <a:off x="7898903" y="1168449"/>
              <a:ext cx="2179303" cy="5448257"/>
            </a:xfrm>
            <a:prstGeom prst="rect">
              <a:avLst/>
            </a:prstGeom>
          </p:spPr>
        </p:pic>
        <p:sp>
          <p:nvSpPr>
            <p:cNvPr id="22" name="Rounded Rectangle 21"/>
            <p:cNvSpPr/>
            <p:nvPr/>
          </p:nvSpPr>
          <p:spPr>
            <a:xfrm>
              <a:off x="7898903" y="1293586"/>
              <a:ext cx="2179303" cy="576072"/>
            </a:xfrm>
            <a:prstGeom prst="roundRect">
              <a:avLst>
                <a:gd name="adj" fmla="val 30785"/>
              </a:avLst>
            </a:prstGeom>
            <a:solidFill>
              <a:srgbClr val="72B945"/>
            </a:solidFill>
          </p:spPr>
          <p:txBody>
            <a:bodyPr wrap="square" anchor="ctr" anchorCtr="0">
              <a:noAutofit/>
            </a:bodyPr>
            <a:lstStyle/>
            <a:p>
              <a:pPr algn="ctr"/>
              <a:r>
                <a:rPr lang="es-US" sz="1650" b="1" dirty="0">
                  <a:solidFill>
                    <a:schemeClr val="bg1"/>
                  </a:solidFill>
                </a:rPr>
                <a:t>ZONA DE MOVILIDAD COMUNITARIA</a:t>
              </a:r>
            </a:p>
          </p:txBody>
        </p:sp>
        <p:sp>
          <p:nvSpPr>
            <p:cNvPr id="25" name="Rectangle 24"/>
            <p:cNvSpPr/>
            <p:nvPr/>
          </p:nvSpPr>
          <p:spPr>
            <a:xfrm>
              <a:off x="7966025" y="2057474"/>
              <a:ext cx="2045058" cy="409956"/>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Rutas fijas, asociaciones regionales, traslados compartidos en camionetas, servicios de traslados, etc.</a:t>
              </a:r>
            </a:p>
          </p:txBody>
        </p:sp>
        <p:sp>
          <p:nvSpPr>
            <p:cNvPr id="26" name="Rectangle 25"/>
            <p:cNvSpPr/>
            <p:nvPr/>
          </p:nvSpPr>
          <p:spPr>
            <a:xfrm>
              <a:off x="7966025" y="3823698"/>
              <a:ext cx="2045058" cy="409956"/>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Adaptado a la demanda del mercado</a:t>
              </a:r>
              <a:r>
                <a:rPr lang="es-ES" sz="850" b="1" dirty="0" smtClean="0">
                  <a:latin typeface="Arial" panose="020B0604020202020204" pitchFamily="34" charset="0"/>
                  <a:cs typeface="Arial" panose="020B0604020202020204" pitchFamily="34" charset="0"/>
                </a:rPr>
                <a:t>.</a:t>
              </a:r>
            </a:p>
            <a:p>
              <a:pPr algn="ctr"/>
              <a:r>
                <a:rPr lang="es-ES" sz="850" b="1" dirty="0">
                  <a:latin typeface="Arial" panose="020B0604020202020204" pitchFamily="34" charset="0"/>
                  <a:cs typeface="Arial" panose="020B0604020202020204" pitchFamily="34" charset="0"/>
                </a:rPr>
                <a:t>Actualmente sin fondos</a:t>
              </a:r>
              <a:r>
                <a:rPr lang="es-ES" sz="850" b="1" dirty="0" smtClean="0">
                  <a:latin typeface="Arial" panose="020B0604020202020204" pitchFamily="34" charset="0"/>
                  <a:cs typeface="Arial" panose="020B0604020202020204" pitchFamily="34" charset="0"/>
                </a:rPr>
                <a:t>.</a:t>
              </a:r>
              <a:endParaRPr lang="es-ES" sz="850" b="1" dirty="0">
                <a:latin typeface="Arial" panose="020B0604020202020204" pitchFamily="34" charset="0"/>
                <a:cs typeface="Arial" panose="020B0604020202020204" pitchFamily="34" charset="0"/>
              </a:endParaRPr>
            </a:p>
          </p:txBody>
        </p:sp>
        <p:sp>
          <p:nvSpPr>
            <p:cNvPr id="27" name="Rectangle 26"/>
            <p:cNvSpPr/>
            <p:nvPr/>
          </p:nvSpPr>
          <p:spPr>
            <a:xfrm>
              <a:off x="7966025" y="4721104"/>
              <a:ext cx="2045059" cy="271729"/>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Distancia entre paradas de 1/4 milla o</a:t>
              </a:r>
            </a:p>
          </p:txBody>
        </p:sp>
        <p:sp>
          <p:nvSpPr>
            <p:cNvPr id="28" name="Rectangle 27"/>
            <p:cNvSpPr/>
            <p:nvPr/>
          </p:nvSpPr>
          <p:spPr>
            <a:xfrm>
              <a:off x="7966025" y="5186713"/>
              <a:ext cx="2045059" cy="271729"/>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Punto a punto</a:t>
              </a:r>
            </a:p>
          </p:txBody>
        </p:sp>
        <p:sp>
          <p:nvSpPr>
            <p:cNvPr id="29" name="Rectangle 28"/>
            <p:cNvSpPr/>
            <p:nvPr/>
          </p:nvSpPr>
          <p:spPr>
            <a:xfrm>
              <a:off x="7966025" y="6068160"/>
              <a:ext cx="2045059" cy="294540"/>
            </a:xfrm>
            <a:prstGeom prst="rect">
              <a:avLst/>
            </a:prstGeom>
            <a:solidFill>
              <a:schemeClr val="bg1"/>
            </a:solidFill>
          </p:spPr>
          <p:txBody>
            <a:bodyPr wrap="square" lIns="0" tIns="0" rIns="0" bIns="0" anchor="ctr" anchorCtr="0">
              <a:noAutofit/>
            </a:bodyPr>
            <a:lstStyle/>
            <a:p>
              <a:pPr algn="ctr"/>
              <a:r>
                <a:rPr lang="es-ES" sz="850" b="1" dirty="0">
                  <a:latin typeface="Arial" panose="020B0604020202020204" pitchFamily="34" charset="0"/>
                  <a:cs typeface="Arial" panose="020B0604020202020204" pitchFamily="34" charset="0"/>
                </a:rPr>
                <a:t>Autobús pequeño o </a:t>
              </a:r>
              <a:r>
                <a:rPr lang="es-ES" sz="850" b="1" dirty="0" smtClean="0">
                  <a:latin typeface="Arial" panose="020B0604020202020204" pitchFamily="34" charset="0"/>
                  <a:cs typeface="Arial" panose="020B0604020202020204" pitchFamily="34" charset="0"/>
                </a:rPr>
                <a:t/>
              </a:r>
              <a:br>
                <a:rPr lang="es-ES" sz="850" b="1" dirty="0" smtClean="0">
                  <a:latin typeface="Arial" panose="020B0604020202020204" pitchFamily="34" charset="0"/>
                  <a:cs typeface="Arial" panose="020B0604020202020204" pitchFamily="34" charset="0"/>
                </a:rPr>
              </a:br>
              <a:r>
                <a:rPr lang="es-ES" sz="850" b="1" dirty="0" smtClean="0">
                  <a:latin typeface="Arial" panose="020B0604020202020204" pitchFamily="34" charset="0"/>
                  <a:cs typeface="Arial" panose="020B0604020202020204" pitchFamily="34" charset="0"/>
                </a:rPr>
                <a:t>movilidad </a:t>
              </a:r>
              <a:r>
                <a:rPr lang="es-ES" sz="850" b="1" dirty="0">
                  <a:latin typeface="Arial" panose="020B0604020202020204" pitchFamily="34" charset="0"/>
                  <a:cs typeface="Arial" panose="020B0604020202020204" pitchFamily="34" charset="0"/>
                </a:rPr>
                <a:t>a demanda</a:t>
              </a:r>
            </a:p>
          </p:txBody>
        </p:sp>
      </p:grpSp>
    </p:spTree>
    <p:custDataLst>
      <p:tags r:id="rId1"/>
    </p:custDataLst>
    <p:extLst>
      <p:ext uri="{BB962C8B-B14F-4D97-AF65-F5344CB8AC3E}">
        <p14:creationId xmlns:p14="http://schemas.microsoft.com/office/powerpoint/2010/main" val="267103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8D8571-0DD0-4572-8E1F-9EBC1CE725D4}"/>
              </a:ext>
            </a:extLst>
          </p:cNvPr>
          <p:cNvSpPr>
            <a:spLocks noGrp="1"/>
          </p:cNvSpPr>
          <p:nvPr>
            <p:ph type="title"/>
          </p:nvPr>
        </p:nvSpPr>
        <p:spPr/>
        <p:txBody>
          <a:bodyPr/>
          <a:lstStyle/>
          <a:p>
            <a:r>
              <a:rPr lang="es-US" smtClean="0"/>
              <a:t>Red propuesta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D3029B3-2A70-48EE-8939-48091B11D21D}"/>
              </a:ext>
            </a:extLst>
          </p:cNvPr>
          <p:cNvSpPr>
            <a:spLocks noGrp="1"/>
          </p:cNvSpPr>
          <p:nvPr>
            <p:ph type="sldNum" sz="quarter" idx="12"/>
          </p:nvPr>
        </p:nvSpPr>
        <p:spPr/>
        <p:txBody>
          <a:bodyPr/>
          <a:lstStyle/>
          <a:p>
            <a:fld id="{6113E31D-E2AB-40D1-8B51-AFA5AFEF393A}" type="slidenum">
              <a:rPr lang="en-US" smtClean="0"/>
              <a:t>7</a:t>
            </a:fld>
            <a:endParaRPr lang="es-US" dirty="0"/>
          </a:p>
        </p:txBody>
      </p:sp>
      <p:pic>
        <p:nvPicPr>
          <p:cNvPr id="6" name="Picture 5" descr="A close up of text on a white background&#10;&#10;Description generated with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EBB716-947F-446D-8525-C5467247A5C9}"/>
              </a:ext>
            </a:extLst>
          </p:cNvPr>
          <p:cNvPicPr>
            <a:picLocks noChangeAspect="1"/>
          </p:cNvPicPr>
          <p:nvPr/>
        </p:nvPicPr>
        <p:blipFill rotWithShape="1">
          <a:blip r:embed="rId3"/>
          <a:srcRect l="6741" t="23526" r="7498" b="26941"/>
          <a:stretch/>
        </p:blipFill>
        <p:spPr>
          <a:xfrm>
            <a:off x="4897822" y="1179950"/>
            <a:ext cx="7294180" cy="5452078"/>
          </a:xfrm>
          <a:prstGeom prst="rect">
            <a:avLst/>
          </a:prstGeom>
          <a:ln>
            <a:noFill/>
          </a:ln>
        </p:spPr>
      </p:pic>
      <p:pic>
        <p:nvPicPr>
          <p:cNvPr id="8" name="Picture 7" descr="A close up of text on a white background&#10;&#10;Description generated with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E099A8C-2092-4594-A29D-185349108A0F}"/>
              </a:ext>
            </a:extLst>
          </p:cNvPr>
          <p:cNvPicPr>
            <a:picLocks noChangeAspect="1"/>
          </p:cNvPicPr>
          <p:nvPr/>
        </p:nvPicPr>
        <p:blipFill rotWithShape="1">
          <a:blip r:embed="rId3"/>
          <a:srcRect l="69503" t="6662" r="9400" b="78769"/>
          <a:stretch/>
        </p:blipFill>
        <p:spPr>
          <a:xfrm>
            <a:off x="4223257" y="5181271"/>
            <a:ext cx="1623406" cy="1450757"/>
          </a:xfrm>
          <a:prstGeom prst="rect">
            <a:avLst/>
          </a:prstGeom>
          <a:ln>
            <a:solidFill>
              <a:schemeClr val="tx1"/>
            </a:solidFill>
          </a:ln>
        </p:spPr>
      </p:pic>
      <p:sp>
        <p:nvSpPr>
          <p:cNvPr id="18"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EEA2008-1272-4244-9C52-A0122F2FAE5B}"/>
              </a:ext>
            </a:extLst>
          </p:cNvPr>
          <p:cNvSpPr txBox="1">
            <a:spLocks/>
          </p:cNvSpPr>
          <p:nvPr/>
        </p:nvSpPr>
        <p:spPr>
          <a:xfrm>
            <a:off x="532061" y="1881257"/>
            <a:ext cx="4644302" cy="4023360"/>
          </a:xfrm>
          <a:prstGeom prst="rect">
            <a:avLst/>
          </a:prstGeom>
        </p:spPr>
        <p:txBody>
          <a:bodyPr vert="horz" lIns="0" tIns="45720" rIns="0" bIns="45720" rtlCol="0">
            <a:normAutofit/>
          </a:bodyPr>
          <a:lstStyle>
            <a:lvl1pPr marL="336550" indent="-336550" algn="l" defTabSz="914400" rtl="0" eaLnBrk="1" latinLnBrk="0" hangingPunct="1">
              <a:lnSpc>
                <a:spcPct val="90000"/>
              </a:lnSpc>
              <a:spcBef>
                <a:spcPts val="1200"/>
              </a:spcBef>
              <a:spcAft>
                <a:spcPts val="200"/>
              </a:spcAft>
              <a:buClr>
                <a:srgbClr val="FC6719"/>
              </a:buClr>
              <a:buSzPct val="100000"/>
              <a:buFont typeface="Courier New" panose="02070309020205020404" pitchFamily="49" charset="0"/>
              <a:buChar char="o"/>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6125" indent="-288925" algn="l" defTabSz="914400" rtl="0" eaLnBrk="1" latinLnBrk="0" hangingPunct="1">
              <a:lnSpc>
                <a:spcPct val="90000"/>
              </a:lnSpc>
              <a:spcBef>
                <a:spcPts val="200"/>
              </a:spcBef>
              <a:spcAft>
                <a:spcPts val="400"/>
              </a:spcAft>
              <a:buClr>
                <a:srgbClr val="FC6719"/>
              </a:buClr>
              <a:buFont typeface="Wingdings"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200"/>
              </a:spcBef>
              <a:spcAft>
                <a:spcPts val="400"/>
              </a:spcAft>
              <a:buClr>
                <a:schemeClr val="accent2"/>
              </a:buClr>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rgbClr val="FC6719"/>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US" dirty="0" smtClean="0"/>
              <a:t>Servicio especializado</a:t>
            </a:r>
          </a:p>
          <a:p>
            <a:r>
              <a:rPr lang="es-US" dirty="0" smtClean="0"/>
              <a:t>Nueva red frecuente</a:t>
            </a:r>
          </a:p>
          <a:p>
            <a:r>
              <a:rPr lang="es-US" dirty="0" smtClean="0"/>
              <a:t>Servicio local simplificado</a:t>
            </a:r>
          </a:p>
          <a:p>
            <a:r>
              <a:rPr lang="es-US" dirty="0" smtClean="0"/>
              <a:t>Nuevas conexiones transversales</a:t>
            </a:r>
            <a:endParaRPr lang="es-US" dirty="0"/>
          </a:p>
        </p:txBody>
      </p:sp>
      <p:sp>
        <p:nvSpPr>
          <p:cNvPr id="7" name="TextBox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EE7A94-61E7-4A27-ABE0-D1E64B6EEC4A}"/>
              </a:ext>
            </a:extLst>
          </p:cNvPr>
          <p:cNvSpPr txBox="1"/>
          <p:nvPr/>
        </p:nvSpPr>
        <p:spPr>
          <a:xfrm>
            <a:off x="8362107" y="6355029"/>
            <a:ext cx="3829895" cy="276999"/>
          </a:xfrm>
          <a:prstGeom prst="rect">
            <a:avLst/>
          </a:prstGeom>
          <a:noFill/>
        </p:spPr>
        <p:txBody>
          <a:bodyPr wrap="none" rtlCol="0">
            <a:spAutoFit/>
          </a:bodyPr>
          <a:lstStyle/>
          <a:p>
            <a:pPr algn="r"/>
            <a:r>
              <a:rPr lang="es-US" sz="1200" b="1" i="1" dirty="0">
                <a:solidFill>
                  <a:schemeClr val="tx1">
                    <a:lumMod val="75000"/>
                    <a:lumOff val="25000"/>
                  </a:schemeClr>
                </a:solidFill>
                <a:latin typeface="Arial" panose="020B0604020202020204" pitchFamily="34" charset="0"/>
              </a:rPr>
              <a:t>La zona de movilidad de Brockport no se muestra</a:t>
            </a:r>
          </a:p>
        </p:txBody>
      </p:sp>
      <p:sp>
        <p:nvSpPr>
          <p:cNvPr id="9" name="TextBox 8"/>
          <p:cNvSpPr txBox="1"/>
          <p:nvPr/>
        </p:nvSpPr>
        <p:spPr>
          <a:xfrm>
            <a:off x="4664527" y="5500899"/>
            <a:ext cx="1182136" cy="855619"/>
          </a:xfrm>
          <a:prstGeom prst="rect">
            <a:avLst/>
          </a:prstGeom>
          <a:solidFill>
            <a:schemeClr val="bg1"/>
          </a:solidFill>
        </p:spPr>
        <p:txBody>
          <a:bodyPr wrap="square" lIns="0" rIns="0" rtlCol="0">
            <a:spAutoFit/>
          </a:bodyPr>
          <a:lstStyle/>
          <a:p>
            <a:pPr>
              <a:lnSpc>
                <a:spcPct val="85000"/>
              </a:lnSpc>
              <a:spcAft>
                <a:spcPts val="700"/>
              </a:spcAft>
            </a:pPr>
            <a:r>
              <a:rPr lang="es-US" sz="1100" dirty="0" smtClean="0"/>
              <a:t>Frecuente</a:t>
            </a:r>
            <a:endParaRPr lang="es-US" sz="1100" dirty="0" smtClean="0"/>
          </a:p>
          <a:p>
            <a:pPr>
              <a:lnSpc>
                <a:spcPct val="85000"/>
              </a:lnSpc>
              <a:spcAft>
                <a:spcPts val="700"/>
              </a:spcAft>
            </a:pPr>
            <a:r>
              <a:rPr lang="es-US" sz="1100" dirty="0" smtClean="0"/>
              <a:t>Local</a:t>
            </a:r>
          </a:p>
          <a:p>
            <a:pPr>
              <a:lnSpc>
                <a:spcPct val="85000"/>
              </a:lnSpc>
              <a:spcAft>
                <a:spcPts val="700"/>
              </a:spcAft>
            </a:pPr>
            <a:r>
              <a:rPr lang="es-US" sz="1100" dirty="0" smtClean="0"/>
              <a:t>Zonas de movilidad </a:t>
            </a:r>
            <a:r>
              <a:rPr lang="es-US" sz="1100" dirty="0" smtClean="0"/>
              <a:t>comunitaria</a:t>
            </a:r>
            <a:endParaRPr lang="es-US" sz="1100" dirty="0" smtClean="0"/>
          </a:p>
        </p:txBody>
      </p:sp>
      <p:sp>
        <p:nvSpPr>
          <p:cNvPr id="3" name="Rectangle 2"/>
          <p:cNvSpPr/>
          <p:nvPr/>
        </p:nvSpPr>
        <p:spPr>
          <a:xfrm>
            <a:off x="4277779" y="5239327"/>
            <a:ext cx="1276888" cy="276999"/>
          </a:xfrm>
          <a:prstGeom prst="rect">
            <a:avLst/>
          </a:prstGeom>
          <a:solidFill>
            <a:schemeClr val="bg1"/>
          </a:solidFill>
        </p:spPr>
        <p:txBody>
          <a:bodyPr wrap="none" lIns="45720" tIns="45720" rIns="45720" bIns="45720">
            <a:spAutoFit/>
          </a:bodyPr>
          <a:lstStyle/>
          <a:p>
            <a:r>
              <a:rPr lang="es-US" sz="1200" b="1" dirty="0"/>
              <a:t>Niveles de servicio</a:t>
            </a:r>
          </a:p>
        </p:txBody>
      </p:sp>
      <p:sp>
        <p:nvSpPr>
          <p:cNvPr id="5" name="Rectangle 4"/>
          <p:cNvSpPr/>
          <p:nvPr/>
        </p:nvSpPr>
        <p:spPr>
          <a:xfrm>
            <a:off x="4945538" y="6501177"/>
            <a:ext cx="294953" cy="123111"/>
          </a:xfrm>
          <a:prstGeom prst="rect">
            <a:avLst/>
          </a:prstGeom>
          <a:solidFill>
            <a:schemeClr val="bg1"/>
          </a:solidFill>
        </p:spPr>
        <p:txBody>
          <a:bodyPr wrap="none" lIns="0" tIns="0" rIns="0" bIns="0" anchor="ctr" anchorCtr="0">
            <a:spAutoFit/>
          </a:bodyPr>
          <a:lstStyle/>
          <a:p>
            <a:pPr algn="ctr"/>
            <a:r>
              <a:rPr lang="es-US" sz="800" b="1" dirty="0">
                <a:solidFill>
                  <a:schemeClr val="bg1">
                    <a:lumMod val="50000"/>
                  </a:schemeClr>
                </a:solidFill>
              </a:rPr>
              <a:t>NORTE</a:t>
            </a:r>
            <a:endParaRPr lang="es-US" sz="800" b="1" dirty="0">
              <a:solidFill>
                <a:schemeClr val="bg1">
                  <a:lumMod val="50000"/>
                </a:schemeClr>
              </a:solidFill>
            </a:endParaRPr>
          </a:p>
        </p:txBody>
      </p:sp>
    </p:spTree>
    <p:custDataLst>
      <p:tags r:id="rId1"/>
    </p:custDataLst>
    <p:extLst>
      <p:ext uri="{BB962C8B-B14F-4D97-AF65-F5344CB8AC3E}">
        <p14:creationId xmlns:p14="http://schemas.microsoft.com/office/powerpoint/2010/main" val="2341024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5E96154-029B-426E-AD4C-5E5746A17EEA}"/>
              </a:ext>
            </a:extLst>
          </p:cNvPr>
          <p:cNvSpPr>
            <a:spLocks noGrp="1"/>
          </p:cNvSpPr>
          <p:nvPr>
            <p:ph type="title"/>
          </p:nvPr>
        </p:nvSpPr>
        <p:spPr/>
        <p:txBody>
          <a:bodyPr/>
          <a:lstStyle/>
          <a:p>
            <a:r>
              <a:rPr lang="es-US" smtClean="0"/>
              <a:t>Rutas frecuentes </a:t>
            </a:r>
          </a:p>
        </p:txBody>
      </p:sp>
      <p:sp>
        <p:nvSpPr>
          <p:cNvPr id="4"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C7D24F-5E3E-41EB-BF15-EAE3444B9D3E}"/>
              </a:ext>
            </a:extLst>
          </p:cNvPr>
          <p:cNvSpPr>
            <a:spLocks noGrp="1"/>
          </p:cNvSpPr>
          <p:nvPr>
            <p:ph type="sldNum" sz="quarter" idx="12"/>
          </p:nvPr>
        </p:nvSpPr>
        <p:spPr/>
        <p:txBody>
          <a:bodyPr/>
          <a:lstStyle/>
          <a:p>
            <a:fld id="{6113E31D-E2AB-40D1-8B51-AFA5AFEF393A}" type="slidenum">
              <a:rPr lang="en-US" smtClean="0"/>
              <a:t>8</a:t>
            </a:fld>
            <a:endParaRPr lang="es-US" dirty="0"/>
          </a:p>
        </p:txBody>
      </p:sp>
      <p:pic>
        <p:nvPicPr>
          <p:cNvPr id="6" name="Picture 5" descr="A close up of text on a white background&#10;&#10;Description generated with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D4557B-AF6A-4D87-8ED2-E0394AB1FC47}"/>
              </a:ext>
            </a:extLst>
          </p:cNvPr>
          <p:cNvPicPr>
            <a:picLocks noChangeAspect="1"/>
          </p:cNvPicPr>
          <p:nvPr/>
        </p:nvPicPr>
        <p:blipFill rotWithShape="1">
          <a:blip r:embed="rId4"/>
          <a:srcRect l="7656" t="22698" r="7222" b="26278"/>
          <a:stretch/>
        </p:blipFill>
        <p:spPr>
          <a:xfrm>
            <a:off x="5065299" y="1177159"/>
            <a:ext cx="6958021" cy="5397568"/>
          </a:xfrm>
          <a:prstGeom prst="rect">
            <a:avLst/>
          </a:prstGeom>
        </p:spPr>
      </p:pic>
      <p:pic>
        <p:nvPicPr>
          <p:cNvPr id="10" name="Picture 9" descr="A close up of text on a white background&#10;&#10;Description generated with high confidenc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9731BF4-F22E-49DE-9EC1-77EC2685F941}"/>
              </a:ext>
            </a:extLst>
          </p:cNvPr>
          <p:cNvPicPr>
            <a:picLocks noChangeAspect="1"/>
          </p:cNvPicPr>
          <p:nvPr/>
        </p:nvPicPr>
        <p:blipFill rotWithShape="1">
          <a:blip r:embed="rId4"/>
          <a:srcRect l="73435" t="6526" r="9010" b="81174"/>
          <a:stretch/>
        </p:blipFill>
        <p:spPr>
          <a:xfrm>
            <a:off x="4013151" y="5174815"/>
            <a:ext cx="1543907" cy="1399912"/>
          </a:xfrm>
          <a:prstGeom prst="rect">
            <a:avLst/>
          </a:prstGeom>
          <a:ln>
            <a:solidFill>
              <a:schemeClr val="tx1"/>
            </a:solid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899" y="1151814"/>
            <a:ext cx="2182813" cy="544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1009" y="5596293"/>
            <a:ext cx="986049" cy="520655"/>
          </a:xfrm>
          <a:prstGeom prst="rect">
            <a:avLst/>
          </a:prstGeom>
          <a:solidFill>
            <a:schemeClr val="bg1"/>
          </a:solidFill>
        </p:spPr>
        <p:txBody>
          <a:bodyPr wrap="square" lIns="0" rIns="0" rtlCol="0">
            <a:spAutoFit/>
          </a:bodyPr>
          <a:lstStyle/>
          <a:p>
            <a:pPr>
              <a:spcAft>
                <a:spcPts val="700"/>
              </a:spcAft>
            </a:pPr>
            <a:r>
              <a:rPr lang="es-US" sz="1100" dirty="0" smtClean="0"/>
              <a:t>Frecuente</a:t>
            </a:r>
            <a:endParaRPr lang="es-US" sz="1100" dirty="0" smtClean="0"/>
          </a:p>
          <a:p>
            <a:pPr>
              <a:spcAft>
                <a:spcPts val="700"/>
              </a:spcAft>
            </a:pPr>
            <a:r>
              <a:rPr lang="es-US" sz="1100" dirty="0" smtClean="0"/>
              <a:t>Local</a:t>
            </a:r>
            <a:endParaRPr lang="es-US" sz="1100" dirty="0" smtClean="0"/>
          </a:p>
        </p:txBody>
      </p:sp>
      <p:sp>
        <p:nvSpPr>
          <p:cNvPr id="11" name="Rectangle 10"/>
          <p:cNvSpPr/>
          <p:nvPr/>
        </p:nvSpPr>
        <p:spPr>
          <a:xfrm>
            <a:off x="4039338" y="5262213"/>
            <a:ext cx="1276888" cy="276999"/>
          </a:xfrm>
          <a:prstGeom prst="rect">
            <a:avLst/>
          </a:prstGeom>
          <a:solidFill>
            <a:schemeClr val="bg1"/>
          </a:solidFill>
        </p:spPr>
        <p:txBody>
          <a:bodyPr wrap="none" lIns="45720" tIns="45720" rIns="45720" bIns="45720">
            <a:spAutoFit/>
          </a:bodyPr>
          <a:lstStyle/>
          <a:p>
            <a:r>
              <a:rPr lang="es-US" sz="1200" b="1" dirty="0"/>
              <a:t>Niveles de servicio</a:t>
            </a:r>
          </a:p>
        </p:txBody>
      </p:sp>
      <p:sp>
        <p:nvSpPr>
          <p:cNvPr id="12" name="Rectangle 11"/>
          <p:cNvSpPr/>
          <p:nvPr/>
        </p:nvSpPr>
        <p:spPr>
          <a:xfrm>
            <a:off x="4599957" y="6406325"/>
            <a:ext cx="370294" cy="153888"/>
          </a:xfrm>
          <a:prstGeom prst="rect">
            <a:avLst/>
          </a:prstGeom>
          <a:solidFill>
            <a:schemeClr val="bg1"/>
          </a:solidFill>
        </p:spPr>
        <p:txBody>
          <a:bodyPr wrap="none" lIns="0" tIns="0" rIns="0" bIns="0" anchor="ctr" anchorCtr="0">
            <a:spAutoFit/>
          </a:bodyPr>
          <a:lstStyle/>
          <a:p>
            <a:pPr algn="ctr"/>
            <a:r>
              <a:rPr lang="es-US" sz="1000" b="1" dirty="0">
                <a:solidFill>
                  <a:schemeClr val="bg1">
                    <a:lumMod val="50000"/>
                  </a:schemeClr>
                </a:solidFill>
              </a:rPr>
              <a:t>NORTE</a:t>
            </a:r>
            <a:endParaRPr lang="es-US" sz="1000" b="1" dirty="0">
              <a:solidFill>
                <a:schemeClr val="bg1">
                  <a:lumMod val="50000"/>
                </a:schemeClr>
              </a:solidFill>
            </a:endParaRPr>
          </a:p>
        </p:txBody>
      </p:sp>
    </p:spTree>
    <p:custDataLst>
      <p:tags r:id="rId1"/>
    </p:custDataLst>
    <p:extLst>
      <p:ext uri="{BB962C8B-B14F-4D97-AF65-F5344CB8AC3E}">
        <p14:creationId xmlns:p14="http://schemas.microsoft.com/office/powerpoint/2010/main" val="1525139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RTS Brand Colors">
      <a:dk1>
        <a:sysClr val="windowText" lastClr="000000"/>
      </a:dk1>
      <a:lt1>
        <a:sysClr val="window" lastClr="FFFFFF"/>
      </a:lt1>
      <a:dk2>
        <a:srgbClr val="006AA6"/>
      </a:dk2>
      <a:lt2>
        <a:srgbClr val="EEECE1"/>
      </a:lt2>
      <a:accent1>
        <a:srgbClr val="006AA6"/>
      </a:accent1>
      <a:accent2>
        <a:srgbClr val="FC6719"/>
      </a:accent2>
      <a:accent3>
        <a:srgbClr val="77BC1F"/>
      </a:accent3>
      <a:accent4>
        <a:srgbClr val="60D0E4"/>
      </a:accent4>
      <a:accent5>
        <a:srgbClr val="748693"/>
      </a:accent5>
      <a:accent6>
        <a:srgbClr val="FFFFFF"/>
      </a:accent6>
      <a:hlink>
        <a:srgbClr val="0000FF"/>
      </a:hlink>
      <a:folHlink>
        <a:srgbClr val="60D0E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BD91348-00C3-4DA4-B22B-0BFCEEB3D01C}">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Retrospect</Template>
  <TotalTime>10362</TotalTime>
  <Words>1277</Words>
  <Application>Microsoft Office PowerPoint</Application>
  <PresentationFormat>Custom</PresentationFormat>
  <Paragraphs>276</Paragraphs>
  <Slides>21</Slides>
  <Notes>18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Retrospect</vt:lpstr>
      <vt:lpstr>RTS</vt:lpstr>
      <vt:lpstr>Agenda</vt:lpstr>
      <vt:lpstr>Progreso del proyecto </vt:lpstr>
      <vt:lpstr>Contexto del proyecto</vt:lpstr>
      <vt:lpstr>Lo que escuchamos </vt:lpstr>
      <vt:lpstr>Principios rectores </vt:lpstr>
      <vt:lpstr>Recursos de movilidad</vt:lpstr>
      <vt:lpstr>Red propuesta </vt:lpstr>
      <vt:lpstr>Rutas frecuentes </vt:lpstr>
      <vt:lpstr>Rutas locales</vt:lpstr>
      <vt:lpstr>Zonas de movilidad comunitaria </vt:lpstr>
      <vt:lpstr>Zonas de movilidad comunitaria </vt:lpstr>
      <vt:lpstr>Red propuesta </vt:lpstr>
      <vt:lpstr>Beneficios para los clientes</vt:lpstr>
      <vt:lpstr>Beneficios para los clientes</vt:lpstr>
      <vt:lpstr>Impactos para los clientes </vt:lpstr>
      <vt:lpstr>Mejoras importantes </vt:lpstr>
      <vt:lpstr>Mejoras importantes </vt:lpstr>
      <vt:lpstr>Estrategia de apertura al público </vt:lpstr>
      <vt:lpstr>Próximos pasos</vt:lpstr>
      <vt:lpstr>Resumen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Bobbi Duley</dc:creator>
  <cp:lastModifiedBy>Vicky Nothnagle</cp:lastModifiedBy>
  <cp:revision>950</cp:revision>
  <cp:lastPrinted>2018-04-10T21:39:18Z</cp:lastPrinted>
  <dcterms:created xsi:type="dcterms:W3CDTF">2017-01-06T22:17:53Z</dcterms:created>
  <dcterms:modified xsi:type="dcterms:W3CDTF">2018-05-17T18:56:19Z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9333CEA4-50FD-4779-8AF7-475C3E47AA0B</vt:lpwstr>
  </property>
  <property fmtid="{D5CDD505-2E9C-101B-9397-08002B2CF9AE}" pid="3" name="ArticulatePath">
    <vt:lpwstr>RTS-Draft-Plan-Final-Presentation_w-image-descriptions-in-notes-1</vt:lpwstr>
  </property>
</Properties>
</file>